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7" r:id="rId7"/>
    <p:sldId id="266" r:id="rId8"/>
    <p:sldId id="271" r:id="rId9"/>
    <p:sldId id="268" r:id="rId10"/>
    <p:sldId id="269" r:id="rId11"/>
    <p:sldId id="272" r:id="rId12"/>
    <p:sldId id="273" r:id="rId13"/>
    <p:sldId id="275" r:id="rId14"/>
    <p:sldId id="277" r:id="rId15"/>
    <p:sldId id="278" r:id="rId16"/>
    <p:sldId id="283" r:id="rId17"/>
    <p:sldId id="287" r:id="rId18"/>
    <p:sldId id="285" r:id="rId19"/>
    <p:sldId id="279" r:id="rId20"/>
    <p:sldId id="280" r:id="rId21"/>
    <p:sldId id="286" r:id="rId22"/>
    <p:sldId id="288" r:id="rId23"/>
    <p:sldId id="300" r:id="rId24"/>
    <p:sldId id="289" r:id="rId25"/>
    <p:sldId id="281" r:id="rId26"/>
    <p:sldId id="294" r:id="rId27"/>
    <p:sldId id="295" r:id="rId28"/>
    <p:sldId id="297" r:id="rId29"/>
    <p:sldId id="296" r:id="rId30"/>
    <p:sldId id="290" r:id="rId31"/>
    <p:sldId id="291" r:id="rId32"/>
    <p:sldId id="293" r:id="rId33"/>
    <p:sldId id="292" r:id="rId34"/>
    <p:sldId id="298" r:id="rId35"/>
    <p:sldId id="299" r:id="rId36"/>
    <p:sldId id="263" r:id="rId3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0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34.e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34.e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1. 6. 2017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3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oza\Documents\vista\tlk-vista\People\jkoza\2010-2011\kosice-cvc-domino\AR8704_20sep99_sp.mpe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manim.szialab.org/" TargetMode="External"/><Relationship Id="rId2" Type="http://schemas.openxmlformats.org/officeDocument/2006/relationships/hyperlink" Target="https://www.slideshare.net/solohermelin/polarization-4312104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Program%20Files\EMANIM\emanim12.exe" TargetMode="External"/><Relationship Id="rId2" Type="http://schemas.openxmlformats.org/officeDocument/2006/relationships/hyperlink" Target="http://emanim.szialab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771651"/>
          </a:xfrm>
        </p:spPr>
        <p:txBody>
          <a:bodyPr>
            <a:noAutofit/>
          </a:bodyPr>
          <a:lstStyle/>
          <a:p>
            <a:r>
              <a:rPr 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Polarization in spectral lines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</a:t>
            </a:r>
            <a:r>
              <a:rPr lang="sk-SK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úlius</a:t>
            </a:r>
            <a:r>
              <a:rPr lang="en-US" sz="3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Koza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k-SK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Astronomical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Institute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Slovak </a:t>
            </a:r>
            <a:r>
              <a:rPr lang="sk-SK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Academy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Sciences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Tatranská Lomnica, Slovakia</a:t>
            </a:r>
            <a:endParaRPr lang="en-US" sz="2400" dirty="0"/>
          </a:p>
        </p:txBody>
      </p:sp>
      <p:pic>
        <p:nvPicPr>
          <p:cNvPr id="4" name="Obrázok 3" descr="Circular.Polarization.Circularly.Polarized.Light_Circular.Polarizer_Creating.Left.Handed.Helix.View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400" y="0"/>
            <a:ext cx="6336000" cy="27878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152400" y="304800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From the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polarization ellipse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 the Stokes parameters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I, Q, U, V</a:t>
            </a:r>
            <a:endParaRPr kumimoji="0" lang="en-US" sz="4000" b="1" i="1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304800" y="1676400"/>
            <a:ext cx="632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343025" indent="-1343025" algn="l" rtl="0"/>
            <a:r>
              <a:rPr lang="en-US" altLang="en-US" dirty="0"/>
              <a:t>G</a:t>
            </a:r>
            <a:r>
              <a:rPr lang="en-US" altLang="en-US" dirty="0" smtClean="0"/>
              <a:t>. G</a:t>
            </a:r>
            <a:r>
              <a:rPr lang="en-US" altLang="en-US" dirty="0"/>
              <a:t>. Stokes, “On the Composition and Resolution of Streams of </a:t>
            </a:r>
            <a:r>
              <a:rPr lang="en-US" altLang="en-US" dirty="0" smtClean="0"/>
              <a:t>  Polarized </a:t>
            </a:r>
            <a:r>
              <a:rPr lang="en-US" altLang="en-US" dirty="0"/>
              <a:t>Light from different Sources</a:t>
            </a:r>
            <a:r>
              <a:rPr lang="en-US" altLang="en-US" dirty="0" smtClean="0"/>
              <a:t>”</a:t>
            </a:r>
            <a:endParaRPr lang="en-US" altLang="en-US" dirty="0"/>
          </a:p>
          <a:p>
            <a:pPr algn="r" rtl="0"/>
            <a:r>
              <a:rPr lang="en-US" altLang="en-US" dirty="0"/>
              <a:t>	</a:t>
            </a:r>
            <a:r>
              <a:rPr lang="en-US" altLang="en-US" dirty="0" smtClean="0"/>
              <a:t>    Trans</a:t>
            </a:r>
            <a:r>
              <a:rPr lang="en-US" altLang="en-US" dirty="0"/>
              <a:t>. Cambridge Phil. Soc., Vol.9, 1852, pp.399-416</a:t>
            </a:r>
          </a:p>
        </p:txBody>
      </p:sp>
      <p:pic>
        <p:nvPicPr>
          <p:cNvPr id="4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0150" y="404813"/>
            <a:ext cx="136525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6781800" y="20256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George Gabriel Stokes </a:t>
            </a:r>
          </a:p>
          <a:p>
            <a:pPr algn="ctr"/>
            <a:r>
              <a:rPr lang="en-US" altLang="en-US" dirty="0"/>
              <a:t>1819-1903 </a:t>
            </a: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97968" y="2895600"/>
            <a:ext cx="3979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dirty="0"/>
              <a:t>The </a:t>
            </a:r>
            <a:r>
              <a:rPr lang="en-US" altLang="en-US" sz="2000" dirty="0" smtClean="0"/>
              <a:t>equation of polarization ellipse: </a:t>
            </a:r>
            <a:endParaRPr lang="en-US" altLang="en-US" dirty="0"/>
          </a:p>
        </p:txBody>
      </p:sp>
      <p:graphicFrame>
        <p:nvGraphicFramePr>
          <p:cNvPr id="6146" name="Object 36"/>
          <p:cNvGraphicFramePr>
            <a:graphicFrameLocks noChangeAspect="1"/>
          </p:cNvGraphicFramePr>
          <p:nvPr/>
        </p:nvGraphicFramePr>
        <p:xfrm>
          <a:off x="1295400" y="3995737"/>
          <a:ext cx="6543223" cy="1033463"/>
        </p:xfrm>
        <a:graphic>
          <a:graphicData uri="http://schemas.openxmlformats.org/presentationml/2006/ole">
            <p:oleObj spid="_x0000_s6146" name="Equation" r:id="rId4" imgW="2971800" imgH="469800" progId="Equation.3">
              <p:embed/>
            </p:oleObj>
          </a:graphicData>
        </a:graphic>
      </p:graphicFrame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762000" y="5391090"/>
            <a:ext cx="741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en-US" sz="2000" dirty="0"/>
              <a:t>  All the information </a:t>
            </a:r>
            <a:r>
              <a:rPr lang="en-US" altLang="en-US" sz="2000" dirty="0" smtClean="0"/>
              <a:t>about polarization </a:t>
            </a:r>
            <a:r>
              <a:rPr lang="en-US" altLang="en-US" sz="2000" dirty="0"/>
              <a:t>is contained in this equation.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-152400" y="304800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From the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polarization ellipse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6" name="Skupina 15"/>
          <p:cNvGrpSpPr/>
          <p:nvPr/>
        </p:nvGrpSpPr>
        <p:grpSpPr>
          <a:xfrm>
            <a:off x="6781800" y="404813"/>
            <a:ext cx="2362200" cy="2262187"/>
            <a:chOff x="6781800" y="404813"/>
            <a:chExt cx="2362200" cy="2262187"/>
          </a:xfrm>
        </p:grpSpPr>
        <p:pic>
          <p:nvPicPr>
            <p:cNvPr id="4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0150" y="404813"/>
              <a:ext cx="1365250" cy="159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6781800" y="2025650"/>
              <a:ext cx="23622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dirty="0"/>
                <a:t>George Gabriel Stokes </a:t>
              </a:r>
            </a:p>
            <a:p>
              <a:pPr algn="ctr"/>
              <a:r>
                <a:rPr lang="en-US" altLang="en-US" dirty="0"/>
                <a:t>1819-1903 </a:t>
              </a:r>
            </a:p>
          </p:txBody>
        </p:sp>
      </p:grp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331913" y="4840288"/>
            <a:ext cx="8449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dirty="0"/>
              <a:t>where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762000" y="2743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altLang="en-US" sz="2000" dirty="0" smtClean="0"/>
              <a:t>In </a:t>
            </a:r>
            <a:r>
              <a:rPr lang="en-US" altLang="en-US" sz="2000" dirty="0"/>
              <a:t>order to observe the quantities involved let take the time average </a:t>
            </a:r>
            <a:r>
              <a:rPr lang="en-US" altLang="en-US" sz="2000" dirty="0" smtClean="0"/>
              <a:t> </a:t>
            </a:r>
            <a:r>
              <a:rPr lang="en-US" altLang="en-US" sz="2800" dirty="0" smtClean="0"/>
              <a:t>&lt;...&gt;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of the time dependent quantities in the Polarization Ellipse equation.</a:t>
            </a:r>
          </a:p>
        </p:txBody>
      </p:sp>
      <p:graphicFrame>
        <p:nvGraphicFramePr>
          <p:cNvPr id="11" name="Object 40"/>
          <p:cNvGraphicFramePr>
            <a:graphicFrameLocks noChangeAspect="1"/>
          </p:cNvGraphicFramePr>
          <p:nvPr/>
        </p:nvGraphicFramePr>
        <p:xfrm>
          <a:off x="1247775" y="3733800"/>
          <a:ext cx="5118100" cy="782637"/>
        </p:xfrm>
        <a:graphic>
          <a:graphicData uri="http://schemas.openxmlformats.org/presentationml/2006/ole">
            <p:oleObj spid="_x0000_s9219" name="Equation" r:id="rId4" imgW="2984500" imgH="457200" progId="Equation.3">
              <p:embed/>
            </p:oleObj>
          </a:graphicData>
        </a:graphic>
      </p:graphicFrame>
      <p:graphicFrame>
        <p:nvGraphicFramePr>
          <p:cNvPr id="12" name="Object 41"/>
          <p:cNvGraphicFramePr>
            <a:graphicFrameLocks noChangeAspect="1"/>
          </p:cNvGraphicFramePr>
          <p:nvPr/>
        </p:nvGraphicFramePr>
        <p:xfrm>
          <a:off x="2411413" y="4767263"/>
          <a:ext cx="4857750" cy="608012"/>
        </p:xfrm>
        <a:graphic>
          <a:graphicData uri="http://schemas.openxmlformats.org/presentationml/2006/ole">
            <p:oleObj spid="_x0000_s9220" name="Equation" r:id="rId5" imgW="2832100" imgH="355600" progId="Equation.3">
              <p:embed/>
            </p:oleObj>
          </a:graphicData>
        </a:graphic>
      </p:graphicFrame>
      <p:graphicFrame>
        <p:nvGraphicFramePr>
          <p:cNvPr id="13" name="Object 42"/>
          <p:cNvGraphicFramePr>
            <a:graphicFrameLocks noChangeAspect="1"/>
          </p:cNvGraphicFramePr>
          <p:nvPr/>
        </p:nvGraphicFramePr>
        <p:xfrm>
          <a:off x="1042988" y="5559425"/>
          <a:ext cx="7121525" cy="457200"/>
        </p:xfrm>
        <a:graphic>
          <a:graphicData uri="http://schemas.openxmlformats.org/presentationml/2006/ole">
            <p:oleObj spid="_x0000_s9221" name="Equation" r:id="rId6" imgW="4152900" imgH="266700" progId="Equation.3">
              <p:embed/>
            </p:oleObj>
          </a:graphicData>
        </a:graphic>
      </p:graphicFrame>
      <p:sp>
        <p:nvSpPr>
          <p:cNvPr id="14" name="AutoShape 43"/>
          <p:cNvSpPr>
            <a:spLocks noChangeArrowheads="1"/>
          </p:cNvSpPr>
          <p:nvPr/>
        </p:nvSpPr>
        <p:spPr bwMode="auto">
          <a:xfrm>
            <a:off x="8532813" y="4092575"/>
            <a:ext cx="215900" cy="2232025"/>
          </a:xfrm>
          <a:prstGeom prst="curvedLeftArrow">
            <a:avLst>
              <a:gd name="adj1" fmla="val 206765"/>
              <a:gd name="adj2" fmla="val 4135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graphicFrame>
        <p:nvGraphicFramePr>
          <p:cNvPr id="9222" name="Object 36"/>
          <p:cNvGraphicFramePr>
            <a:graphicFrameLocks noChangeAspect="1"/>
          </p:cNvGraphicFramePr>
          <p:nvPr/>
        </p:nvGraphicFramePr>
        <p:xfrm>
          <a:off x="1462165" y="1798800"/>
          <a:ext cx="5014835" cy="792000"/>
        </p:xfrm>
        <a:graphic>
          <a:graphicData uri="http://schemas.openxmlformats.org/presentationml/2006/ole">
            <p:oleObj spid="_x0000_s9222" name="Equation" r:id="rId7" imgW="297180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kupina 16"/>
          <p:cNvGrpSpPr/>
          <p:nvPr/>
        </p:nvGrpSpPr>
        <p:grpSpPr>
          <a:xfrm>
            <a:off x="381000" y="1670050"/>
            <a:ext cx="8460137" cy="4806950"/>
            <a:chOff x="666750" y="1517650"/>
            <a:chExt cx="8460137" cy="4806950"/>
          </a:xfrm>
        </p:grpSpPr>
        <p:sp>
          <p:nvSpPr>
            <p:cNvPr id="41990" name="Text Box 22"/>
            <p:cNvSpPr txBox="1">
              <a:spLocks noChangeArrowheads="1"/>
            </p:cNvSpPr>
            <p:nvPr/>
          </p:nvSpPr>
          <p:spPr bwMode="auto">
            <a:xfrm>
              <a:off x="684213" y="4933890"/>
              <a:ext cx="12578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altLang="en-US" sz="2000" dirty="0"/>
                <a:t>We obtain</a:t>
              </a:r>
            </a:p>
          </p:txBody>
        </p:sp>
        <p:graphicFrame>
          <p:nvGraphicFramePr>
            <p:cNvPr id="41991" name="Object 28"/>
            <p:cNvGraphicFramePr>
              <a:graphicFrameLocks noChangeAspect="1"/>
            </p:cNvGraphicFramePr>
            <p:nvPr/>
          </p:nvGraphicFramePr>
          <p:xfrm>
            <a:off x="1116013" y="1517650"/>
            <a:ext cx="7121525" cy="457200"/>
          </p:xfrm>
          <a:graphic>
            <a:graphicData uri="http://schemas.openxmlformats.org/presentationml/2006/ole">
              <p:oleObj spid="_x0000_s10242" name="Equation" r:id="rId3" imgW="4152900" imgH="266700" progId="Equation.3">
                <p:embed/>
              </p:oleObj>
            </a:graphicData>
          </a:graphic>
        </p:graphicFrame>
        <p:graphicFrame>
          <p:nvGraphicFramePr>
            <p:cNvPr id="41992" name="Object 29"/>
            <p:cNvGraphicFramePr>
              <a:graphicFrameLocks noChangeAspect="1"/>
            </p:cNvGraphicFramePr>
            <p:nvPr/>
          </p:nvGraphicFramePr>
          <p:xfrm>
            <a:off x="668338" y="2022475"/>
            <a:ext cx="6950075" cy="1455737"/>
          </p:xfrm>
          <a:graphic>
            <a:graphicData uri="http://schemas.openxmlformats.org/presentationml/2006/ole">
              <p:oleObj spid="_x0000_s10243" name="Equation" r:id="rId4" imgW="4051300" imgH="850900" progId="Equation.3">
                <p:embed/>
              </p:oleObj>
            </a:graphicData>
          </a:graphic>
        </p:graphicFrame>
        <p:graphicFrame>
          <p:nvGraphicFramePr>
            <p:cNvPr id="41993" name="Object 30"/>
            <p:cNvGraphicFramePr>
              <a:graphicFrameLocks noChangeAspect="1"/>
            </p:cNvGraphicFramePr>
            <p:nvPr/>
          </p:nvGraphicFramePr>
          <p:xfrm>
            <a:off x="776288" y="3462337"/>
            <a:ext cx="8105775" cy="630238"/>
          </p:xfrm>
          <a:graphic>
            <a:graphicData uri="http://schemas.openxmlformats.org/presentationml/2006/ole">
              <p:oleObj spid="_x0000_s10244" name="Equation" r:id="rId5" imgW="4724400" imgH="368300" progId="Equation.3">
                <p:embed/>
              </p:oleObj>
            </a:graphicData>
          </a:graphic>
        </p:graphicFrame>
        <p:graphicFrame>
          <p:nvGraphicFramePr>
            <p:cNvPr id="41994" name="Object 31"/>
            <p:cNvGraphicFramePr>
              <a:graphicFrameLocks noChangeAspect="1"/>
            </p:cNvGraphicFramePr>
            <p:nvPr/>
          </p:nvGraphicFramePr>
          <p:xfrm>
            <a:off x="755650" y="4110037"/>
            <a:ext cx="4573588" cy="652463"/>
          </p:xfrm>
          <a:graphic>
            <a:graphicData uri="http://schemas.openxmlformats.org/presentationml/2006/ole">
              <p:oleObj spid="_x0000_s10245" name="Equation" r:id="rId6" imgW="2667000" imgH="381000" progId="Equation.3">
                <p:embed/>
              </p:oleObj>
            </a:graphicData>
          </a:graphic>
        </p:graphicFrame>
        <p:graphicFrame>
          <p:nvGraphicFramePr>
            <p:cNvPr id="41995" name="Object 32"/>
            <p:cNvGraphicFramePr>
              <a:graphicFrameLocks noChangeAspect="1"/>
            </p:cNvGraphicFramePr>
            <p:nvPr/>
          </p:nvGraphicFramePr>
          <p:xfrm>
            <a:off x="2195513" y="4902200"/>
            <a:ext cx="4725987" cy="392112"/>
          </p:xfrm>
          <a:graphic>
            <a:graphicData uri="http://schemas.openxmlformats.org/presentationml/2006/ole">
              <p:oleObj spid="_x0000_s10246" name="Equation" r:id="rId7" imgW="2755900" imgH="228600" progId="Equation.3">
                <p:embed/>
              </p:oleObj>
            </a:graphicData>
          </a:graphic>
        </p:graphicFrame>
        <p:sp>
          <p:nvSpPr>
            <p:cNvPr id="41996" name="Text Box 33"/>
            <p:cNvSpPr txBox="1">
              <a:spLocks noChangeArrowheads="1"/>
            </p:cNvSpPr>
            <p:nvPr/>
          </p:nvSpPr>
          <p:spPr bwMode="auto">
            <a:xfrm>
              <a:off x="666750" y="5408612"/>
              <a:ext cx="846013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altLang="en-US" sz="2000" dirty="0"/>
                <a:t>By adding and subtracting</a:t>
              </a:r>
              <a:r>
                <a:rPr lang="en-US" altLang="en-US" b="1" i="1" dirty="0"/>
                <a:t>                   </a:t>
              </a:r>
              <a:r>
                <a:rPr lang="en-US" altLang="en-US" b="1" i="1" dirty="0" smtClean="0"/>
                <a:t>    </a:t>
              </a:r>
              <a:r>
                <a:rPr lang="en-US" altLang="en-US" sz="2000" dirty="0" smtClean="0"/>
                <a:t>on </a:t>
              </a:r>
              <a:r>
                <a:rPr lang="en-US" altLang="en-US" sz="2000" dirty="0"/>
                <a:t>the left side of this equation we obtain</a:t>
              </a:r>
              <a:endParaRPr lang="en-US" altLang="en-US" dirty="0"/>
            </a:p>
          </p:txBody>
        </p:sp>
        <p:graphicFrame>
          <p:nvGraphicFramePr>
            <p:cNvPr id="41997" name="Object 34"/>
            <p:cNvGraphicFramePr>
              <a:graphicFrameLocks noChangeAspect="1"/>
            </p:cNvGraphicFramePr>
            <p:nvPr/>
          </p:nvGraphicFramePr>
          <p:xfrm>
            <a:off x="1739900" y="5910262"/>
            <a:ext cx="5270500" cy="414338"/>
          </p:xfrm>
          <a:graphic>
            <a:graphicData uri="http://schemas.openxmlformats.org/presentationml/2006/ole">
              <p:oleObj spid="_x0000_s10247" name="Equation" r:id="rId8" imgW="3073400" imgH="241300" progId="Equation.3">
                <p:embed/>
              </p:oleObj>
            </a:graphicData>
          </a:graphic>
        </p:graphicFrame>
        <p:graphicFrame>
          <p:nvGraphicFramePr>
            <p:cNvPr id="41998" name="Object 35"/>
            <p:cNvGraphicFramePr>
              <a:graphicFrameLocks noChangeAspect="1"/>
            </p:cNvGraphicFramePr>
            <p:nvPr/>
          </p:nvGraphicFramePr>
          <p:xfrm>
            <a:off x="3581400" y="5399087"/>
            <a:ext cx="1001713" cy="392113"/>
          </p:xfrm>
          <a:graphic>
            <a:graphicData uri="http://schemas.openxmlformats.org/presentationml/2006/ole">
              <p:oleObj spid="_x0000_s10248" name="Equation" r:id="rId9" imgW="583947" imgH="228501" progId="Equation.3">
                <p:embed/>
              </p:oleObj>
            </a:graphicData>
          </a:graphic>
        </p:graphicFrame>
      </p:grpSp>
      <p:sp>
        <p:nvSpPr>
          <p:cNvPr id="15" name="Nadpis 1"/>
          <p:cNvSpPr txBox="1">
            <a:spLocks/>
          </p:cNvSpPr>
          <p:nvPr/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From the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polarization ellipse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to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18"/>
          <p:cNvSpPr txBox="1">
            <a:spLocks noChangeArrowheads="1"/>
          </p:cNvSpPr>
          <p:nvPr/>
        </p:nvSpPr>
        <p:spPr bwMode="auto">
          <a:xfrm>
            <a:off x="684213" y="1676400"/>
            <a:ext cx="4234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b="1" u="sng" dirty="0"/>
              <a:t>The Stokes Parameters </a:t>
            </a:r>
            <a:r>
              <a:rPr lang="en-US" altLang="en-US" sz="2000" b="1" dirty="0"/>
              <a:t>are defined </a:t>
            </a:r>
            <a:r>
              <a:rPr lang="en-US" altLang="en-US" sz="2000" b="1" dirty="0" smtClean="0"/>
              <a:t>as:</a:t>
            </a:r>
            <a:endParaRPr lang="en-US" altLang="en-US" sz="2000" b="1" dirty="0"/>
          </a:p>
        </p:txBody>
      </p:sp>
      <p:graphicFrame>
        <p:nvGraphicFramePr>
          <p:cNvPr id="43015" name="Object 24"/>
          <p:cNvGraphicFramePr>
            <a:graphicFrameLocks noChangeAspect="1"/>
          </p:cNvGraphicFramePr>
          <p:nvPr/>
        </p:nvGraphicFramePr>
        <p:xfrm>
          <a:off x="1295400" y="1019807"/>
          <a:ext cx="6413501" cy="504193"/>
        </p:xfrm>
        <a:graphic>
          <a:graphicData uri="http://schemas.openxmlformats.org/presentationml/2006/ole">
            <p:oleObj spid="_x0000_s11266" name="Equation" r:id="rId3" imgW="3073400" imgH="241300" progId="Equation.3">
              <p:embed/>
            </p:oleObj>
          </a:graphicData>
        </a:graphic>
      </p:graphicFrame>
      <p:graphicFrame>
        <p:nvGraphicFramePr>
          <p:cNvPr id="43016" name="Object 25"/>
          <p:cNvGraphicFramePr>
            <a:graphicFrameLocks noChangeAspect="1"/>
          </p:cNvGraphicFramePr>
          <p:nvPr/>
        </p:nvGraphicFramePr>
        <p:xfrm>
          <a:off x="3352800" y="2209800"/>
          <a:ext cx="2224771" cy="1676400"/>
        </p:xfrm>
        <a:graphic>
          <a:graphicData uri="http://schemas.openxmlformats.org/presentationml/2006/ole">
            <p:oleObj spid="_x0000_s11267" name="Equation" r:id="rId4" imgW="1384300" imgH="1041400" progId="Equation.3">
              <p:embed/>
            </p:oleObj>
          </a:graphicData>
        </a:graphic>
      </p:graphicFrame>
      <p:graphicFrame>
        <p:nvGraphicFramePr>
          <p:cNvPr id="43017" name="Object 34"/>
          <p:cNvGraphicFramePr>
            <a:graphicFrameLocks noChangeAspect="1"/>
          </p:cNvGraphicFramePr>
          <p:nvPr/>
        </p:nvGraphicFramePr>
        <p:xfrm>
          <a:off x="6019800" y="2209800"/>
          <a:ext cx="2438400" cy="505020"/>
        </p:xfrm>
        <a:graphic>
          <a:graphicData uri="http://schemas.openxmlformats.org/presentationml/2006/ole">
            <p:oleObj spid="_x0000_s11268" name="Equation" r:id="rId5" imgW="1040948" imgH="215806" progId="Equation.3">
              <p:embed/>
            </p:oleObj>
          </a:graphicData>
        </a:graphic>
      </p:graphicFrame>
      <p:graphicFrame>
        <p:nvGraphicFramePr>
          <p:cNvPr id="43018" name="Object 35"/>
          <p:cNvGraphicFramePr>
            <a:graphicFrameLocks noChangeAspect="1"/>
          </p:cNvGraphicFramePr>
          <p:nvPr/>
        </p:nvGraphicFramePr>
        <p:xfrm>
          <a:off x="4686789" y="3962400"/>
          <a:ext cx="4381012" cy="2819400"/>
        </p:xfrm>
        <a:graphic>
          <a:graphicData uri="http://schemas.openxmlformats.org/presentationml/2006/ole">
            <p:oleObj spid="_x0000_s11269" name="Visio" r:id="rId6" imgW="3021178" imgH="1902866" progId="">
              <p:embed/>
            </p:oleObj>
          </a:graphicData>
        </a:graphic>
      </p:graphicFrame>
      <p:sp>
        <p:nvSpPr>
          <p:cNvPr id="43019" name="Text Box 36"/>
          <p:cNvSpPr txBox="1">
            <a:spLocks noChangeArrowheads="1"/>
          </p:cNvSpPr>
          <p:nvPr/>
        </p:nvSpPr>
        <p:spPr bwMode="auto">
          <a:xfrm>
            <a:off x="685800" y="4038600"/>
            <a:ext cx="35716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b="1" u="sng" dirty="0"/>
              <a:t>The Stokes </a:t>
            </a:r>
            <a:r>
              <a:rPr lang="en-US" altLang="en-US" sz="2000" b="1" u="sng" dirty="0" smtClean="0"/>
              <a:t>vector </a:t>
            </a:r>
            <a:r>
              <a:rPr lang="en-US" altLang="en-US" sz="2000" b="1" dirty="0"/>
              <a:t>is defined </a:t>
            </a:r>
            <a:r>
              <a:rPr lang="en-US" altLang="en-US" sz="2000" b="1" dirty="0" smtClean="0"/>
              <a:t>as: </a:t>
            </a:r>
            <a:endParaRPr lang="en-US" altLang="en-US" sz="2000" b="1" dirty="0"/>
          </a:p>
        </p:txBody>
      </p:sp>
      <p:graphicFrame>
        <p:nvGraphicFramePr>
          <p:cNvPr id="43020" name="Object 37"/>
          <p:cNvGraphicFramePr>
            <a:graphicFrameLocks noChangeAspect="1"/>
          </p:cNvGraphicFramePr>
          <p:nvPr/>
        </p:nvGraphicFramePr>
        <p:xfrm>
          <a:off x="838200" y="4614863"/>
          <a:ext cx="3439797" cy="1785937"/>
        </p:xfrm>
        <a:graphic>
          <a:graphicData uri="http://schemas.openxmlformats.org/presentationml/2006/ole">
            <p:oleObj spid="_x0000_s11270" name="Equation" r:id="rId7" imgW="2057400" imgH="1066680" progId="Equation.3">
              <p:embed/>
            </p:oleObj>
          </a:graphicData>
        </a:graphic>
      </p:graphicFrame>
      <p:sp>
        <p:nvSpPr>
          <p:cNvPr id="14" name="Nadpis 1"/>
          <p:cNvSpPr txBox="1">
            <a:spLocks/>
          </p:cNvSpPr>
          <p:nvPr/>
        </p:nvSpPr>
        <p:spPr>
          <a:xfrm>
            <a:off x="152400" y="304800"/>
            <a:ext cx="9144000" cy="838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Stokes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polarization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parameters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8" name="Object 35"/>
          <p:cNvGraphicFramePr>
            <a:graphicFrameLocks noChangeAspect="1"/>
          </p:cNvGraphicFramePr>
          <p:nvPr/>
        </p:nvGraphicFramePr>
        <p:xfrm>
          <a:off x="4686789" y="4114800"/>
          <a:ext cx="4381012" cy="2819400"/>
        </p:xfrm>
        <a:graphic>
          <a:graphicData uri="http://schemas.openxmlformats.org/presentationml/2006/ole">
            <p:oleObj spid="_x0000_s12293" name="Visio" r:id="rId3" imgW="3021178" imgH="1902866" progId="">
              <p:embed/>
            </p:oleObj>
          </a:graphicData>
        </a:graphic>
      </p:graphicFrame>
      <p:graphicFrame>
        <p:nvGraphicFramePr>
          <p:cNvPr id="43020" name="Object 37"/>
          <p:cNvGraphicFramePr>
            <a:graphicFrameLocks noChangeAspect="1"/>
          </p:cNvGraphicFramePr>
          <p:nvPr/>
        </p:nvGraphicFramePr>
        <p:xfrm>
          <a:off x="838200" y="4648200"/>
          <a:ext cx="3439797" cy="1785937"/>
        </p:xfrm>
        <a:graphic>
          <a:graphicData uri="http://schemas.openxmlformats.org/presentationml/2006/ole">
            <p:oleObj spid="_x0000_s12294" name="Equation" r:id="rId4" imgW="2057400" imgH="1066680" progId="Equation.3">
              <p:embed/>
            </p:oleObj>
          </a:graphicData>
        </a:graphic>
      </p:graphicFrame>
      <p:sp>
        <p:nvSpPr>
          <p:cNvPr id="14" name="Nadpis 1"/>
          <p:cNvSpPr txBox="1">
            <a:spLocks/>
          </p:cNvSpPr>
          <p:nvPr/>
        </p:nvSpPr>
        <p:spPr>
          <a:xfrm>
            <a:off x="7620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Stokes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polarization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parameters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85800" y="7620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Definition:</a:t>
            </a:r>
          </a:p>
          <a:p>
            <a:r>
              <a:rPr lang="en-US" sz="2400" dirty="0" smtClean="0"/>
              <a:t>The Stokes parameters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I, Q, U, V</a:t>
            </a:r>
            <a:r>
              <a:rPr lang="en-US" sz="2400" dirty="0" smtClean="0"/>
              <a:t> are equivalents of parameters of the polarization ellipse </a:t>
            </a:r>
            <a:r>
              <a:rPr lang="en-US" sz="2400" i="1" dirty="0" smtClean="0">
                <a:latin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</a:rPr>
              <a:t>,</a:t>
            </a:r>
            <a:r>
              <a:rPr lang="en-US" sz="2400" i="1" dirty="0" smtClean="0">
                <a:latin typeface="Times New Roman" pitchFamily="18" charset="0"/>
              </a:rPr>
              <a:t> A</a:t>
            </a:r>
            <a:r>
              <a:rPr lang="en-US" sz="2400" i="1" baseline="-25000" dirty="0" smtClean="0">
                <a:latin typeface="Times New Roman" pitchFamily="18" charset="0"/>
              </a:rPr>
              <a:t>y</a:t>
            </a:r>
            <a:r>
              <a:rPr lang="en-US" sz="2400" dirty="0" smtClean="0"/>
              <a:t>, and </a:t>
            </a:r>
            <a:r>
              <a:rPr lang="en-US" sz="2400" i="1" dirty="0" smtClean="0"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 = </a:t>
            </a:r>
            <a:r>
              <a:rPr lang="en-US" sz="2400" i="1" dirty="0" smtClean="0">
                <a:sym typeface="Symbol"/>
              </a:rPr>
              <a:t></a:t>
            </a:r>
            <a:r>
              <a:rPr lang="en-US" sz="2400" i="1" baseline="-25000" dirty="0" smtClean="0">
                <a:latin typeface="Times New Roman" pitchFamily="18" charset="0"/>
              </a:rPr>
              <a:t>x </a:t>
            </a:r>
            <a:r>
              <a:rPr lang="en-US" sz="2400" i="1" dirty="0" smtClean="0">
                <a:latin typeface="Times New Roman" pitchFamily="18" charset="0"/>
              </a:rPr>
              <a:t>– </a:t>
            </a:r>
            <a:r>
              <a:rPr lang="en-US" sz="2400" i="1" dirty="0" smtClean="0">
                <a:sym typeface="Symbol"/>
              </a:rPr>
              <a:t></a:t>
            </a:r>
            <a:r>
              <a:rPr lang="en-US" sz="2400" i="1" baseline="-25000" dirty="0" smtClean="0">
                <a:latin typeface="Times New Roman" pitchFamily="18" charset="0"/>
              </a:rPr>
              <a:t> y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 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measurable by </a:t>
            </a:r>
            <a:r>
              <a:rPr lang="en-US" sz="2400" dirty="0" err="1" smtClean="0"/>
              <a:t>polarimetric</a:t>
            </a:r>
            <a:r>
              <a:rPr lang="en-US" sz="2400" dirty="0" smtClean="0"/>
              <a:t> means. </a:t>
            </a:r>
          </a:p>
          <a:p>
            <a:endParaRPr lang="en-US" sz="2400" dirty="0" smtClean="0"/>
          </a:p>
          <a:p>
            <a:r>
              <a:rPr lang="en-US" sz="2400" b="1" dirty="0" smtClean="0"/>
              <a:t>Context:</a:t>
            </a:r>
          </a:p>
          <a:p>
            <a:r>
              <a:rPr lang="en-US" sz="2400" dirty="0" smtClean="0"/>
              <a:t>The parameters of the polarization ellipse </a:t>
            </a:r>
            <a:r>
              <a:rPr lang="en-US" sz="2400" i="1" dirty="0" smtClean="0">
                <a:latin typeface="Times New Roman" pitchFamily="18" charset="0"/>
              </a:rPr>
              <a:t>A</a:t>
            </a:r>
            <a:r>
              <a:rPr lang="en-US" sz="2400" i="1" baseline="-25000" dirty="0" smtClean="0">
                <a:latin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</a:rPr>
              <a:t>,</a:t>
            </a:r>
            <a:r>
              <a:rPr lang="en-US" sz="2400" i="1" dirty="0" smtClean="0">
                <a:latin typeface="Times New Roman" pitchFamily="18" charset="0"/>
              </a:rPr>
              <a:t> A</a:t>
            </a:r>
            <a:r>
              <a:rPr lang="en-US" sz="2400" i="1" baseline="-25000" dirty="0" smtClean="0">
                <a:latin typeface="Times New Roman" pitchFamily="18" charset="0"/>
              </a:rPr>
              <a:t>y</a:t>
            </a:r>
            <a:r>
              <a:rPr lang="en-US" sz="2400" dirty="0" smtClean="0"/>
              <a:t>, and </a:t>
            </a:r>
            <a:r>
              <a:rPr lang="en-US" sz="2400" i="1" dirty="0" smtClean="0"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 = </a:t>
            </a:r>
            <a:r>
              <a:rPr lang="en-US" sz="2400" i="1" dirty="0" smtClean="0">
                <a:sym typeface="Symbol"/>
              </a:rPr>
              <a:t></a:t>
            </a:r>
            <a:r>
              <a:rPr lang="en-US" sz="2400" i="1" baseline="-25000" dirty="0" smtClean="0">
                <a:latin typeface="Times New Roman" pitchFamily="18" charset="0"/>
              </a:rPr>
              <a:t>x </a:t>
            </a:r>
            <a:r>
              <a:rPr lang="en-US" sz="2400" i="1" dirty="0" smtClean="0">
                <a:latin typeface="Times New Roman" pitchFamily="18" charset="0"/>
              </a:rPr>
              <a:t>– </a:t>
            </a:r>
            <a:r>
              <a:rPr lang="en-US" sz="2400" i="1" dirty="0" smtClean="0">
                <a:sym typeface="Symbol"/>
              </a:rPr>
              <a:t></a:t>
            </a:r>
            <a:r>
              <a:rPr lang="en-US" sz="2400" i="1" baseline="-25000" dirty="0" smtClean="0">
                <a:latin typeface="Times New Roman" pitchFamily="18" charset="0"/>
              </a:rPr>
              <a:t> y</a:t>
            </a:r>
          </a:p>
          <a:p>
            <a:r>
              <a:rPr lang="en-US" sz="2400" dirty="0" smtClean="0"/>
              <a:t>are modified by physical parameters of medium (e.g. by the magnetic or electric fields generating anisotropy.)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3" name="Text Box 29"/>
          <p:cNvSpPr txBox="1">
            <a:spLocks noChangeArrowheads="1"/>
          </p:cNvSpPr>
          <p:nvPr/>
        </p:nvSpPr>
        <p:spPr bwMode="auto">
          <a:xfrm>
            <a:off x="228600" y="1293812"/>
            <a:ext cx="8746305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>
              <a:spcAft>
                <a:spcPts val="600"/>
              </a:spcAft>
            </a:pPr>
            <a:r>
              <a:rPr lang="en-US" altLang="en-US" sz="2000" dirty="0" smtClean="0"/>
              <a:t>Consider </a:t>
            </a:r>
            <a:r>
              <a:rPr lang="en-US" altLang="en-US" sz="2000" dirty="0"/>
              <a:t>a quasi-monochromatic wave </a:t>
            </a:r>
            <a:r>
              <a:rPr lang="en-US" altLang="en-US" sz="2000" dirty="0" smtClean="0"/>
              <a:t>     of:</a:t>
            </a:r>
          </a:p>
          <a:p>
            <a:pPr marL="271463" indent="-271463" rtl="0">
              <a:buFont typeface="Arial" pitchFamily="34" charset="0"/>
              <a:buChar char="•"/>
            </a:pPr>
            <a:r>
              <a:rPr lang="en-US" altLang="en-US" sz="2000" dirty="0" smtClean="0"/>
              <a:t>mean frequency </a:t>
            </a:r>
            <a:r>
              <a:rPr lang="el-GR" altLang="en-US" sz="2000" i="1" dirty="0" smtClean="0">
                <a:sym typeface="Symbol"/>
              </a:rPr>
              <a:t></a:t>
            </a:r>
            <a:r>
              <a:rPr lang="en-US" altLang="en-US" sz="2000" dirty="0" smtClean="0"/>
              <a:t> propagating in </a:t>
            </a:r>
            <a:r>
              <a:rPr lang="en-US" altLang="en-US" sz="2000" i="1" dirty="0" smtClean="0">
                <a:latin typeface="Times New Roman" pitchFamily="18" charset="0"/>
              </a:rPr>
              <a:t>z</a:t>
            </a:r>
            <a:r>
              <a:rPr lang="en-US" altLang="en-US" sz="2000" dirty="0" smtClean="0"/>
              <a:t> direction</a:t>
            </a:r>
          </a:p>
          <a:p>
            <a:pPr marL="271463" indent="-271463" rtl="0">
              <a:buFont typeface="Arial" pitchFamily="34" charset="0"/>
              <a:buChar char="•"/>
            </a:pPr>
            <a:r>
              <a:rPr lang="en-US" altLang="en-US" sz="2000" dirty="0" smtClean="0"/>
              <a:t>composed of a </a:t>
            </a:r>
            <a:r>
              <a:rPr lang="en-US" altLang="en-US" sz="2000" dirty="0" err="1" smtClean="0"/>
              <a:t>UnPolarized</a:t>
            </a:r>
            <a:r>
              <a:rPr lang="en-US" altLang="en-US" sz="2000" dirty="0" smtClean="0"/>
              <a:t> component </a:t>
            </a:r>
            <a:r>
              <a:rPr lang="en-US" altLang="en-US" sz="2000" i="1" dirty="0" smtClean="0">
                <a:latin typeface="Times New Roman" pitchFamily="18" charset="0"/>
              </a:rPr>
              <a:t>A</a:t>
            </a:r>
            <a:r>
              <a:rPr lang="en-US" altLang="en-US" sz="2000" i="1" baseline="-25000" dirty="0" smtClean="0">
                <a:latin typeface="Times New Roman" pitchFamily="18" charset="0"/>
              </a:rPr>
              <a:t>UP</a:t>
            </a:r>
            <a:r>
              <a:rPr lang="en-US" altLang="en-US" sz="2000" dirty="0" smtClean="0"/>
              <a:t> with random phases </a:t>
            </a:r>
            <a:r>
              <a:rPr lang="el-GR" altLang="en-US" sz="2000" i="1" dirty="0" smtClean="0">
                <a:latin typeface="Times New Roman" pitchFamily="18" charset="0"/>
              </a:rPr>
              <a:t>δ</a:t>
            </a:r>
            <a:r>
              <a:rPr lang="en-US" altLang="en-US" sz="2000" i="1" baseline="-25000" dirty="0" err="1" smtClean="0">
                <a:latin typeface="Times New Roman" pitchFamily="18" charset="0"/>
              </a:rPr>
              <a:t>rx</a:t>
            </a:r>
            <a:r>
              <a:rPr lang="en-US" altLang="en-US" sz="2000" dirty="0" smtClean="0"/>
              <a:t> and </a:t>
            </a:r>
            <a:r>
              <a:rPr lang="el-GR" altLang="en-US" sz="2000" i="1" dirty="0" smtClean="0">
                <a:latin typeface="Times New Roman" pitchFamily="18" charset="0"/>
              </a:rPr>
              <a:t>δ</a:t>
            </a:r>
            <a:r>
              <a:rPr lang="en-US" altLang="en-US" sz="2000" i="1" baseline="-25000" dirty="0" err="1" smtClean="0">
                <a:latin typeface="Times New Roman" pitchFamily="18" charset="0"/>
              </a:rPr>
              <a:t>ry</a:t>
            </a:r>
            <a:r>
              <a:rPr lang="en-US" altLang="en-US" sz="2000" dirty="0" smtClean="0"/>
              <a:t> and </a:t>
            </a:r>
          </a:p>
          <a:p>
            <a:pPr marL="271463" indent="-271463" rtl="0">
              <a:buFont typeface="Arial" pitchFamily="34" charset="0"/>
              <a:buChar char="•"/>
            </a:pPr>
            <a:r>
              <a:rPr lang="en-US" altLang="en-US" sz="2000" dirty="0" smtClean="0"/>
              <a:t>a Polarized component </a:t>
            </a:r>
            <a:r>
              <a:rPr lang="en-US" altLang="en-US" sz="2000" i="1" dirty="0" err="1" smtClean="0">
                <a:latin typeface="Times New Roman" pitchFamily="18" charset="0"/>
              </a:rPr>
              <a:t>A</a:t>
            </a:r>
            <a:r>
              <a:rPr lang="en-US" altLang="en-US" sz="2000" i="1" baseline="-25000" dirty="0" err="1" smtClean="0">
                <a:latin typeface="Times New Roman" pitchFamily="18" charset="0"/>
              </a:rPr>
              <a:t>xP</a:t>
            </a:r>
            <a:r>
              <a:rPr lang="en-US" altLang="en-US" sz="2000" dirty="0" smtClean="0"/>
              <a:t>, </a:t>
            </a:r>
            <a:r>
              <a:rPr lang="el-GR" altLang="en-US" sz="2000" i="1" dirty="0" smtClean="0">
                <a:latin typeface="Times New Roman" pitchFamily="18" charset="0"/>
              </a:rPr>
              <a:t>δ</a:t>
            </a:r>
            <a:r>
              <a:rPr lang="en-US" altLang="en-US" sz="2000" i="1" baseline="-25000" dirty="0" smtClean="0">
                <a:latin typeface="Times New Roman" pitchFamily="18" charset="0"/>
              </a:rPr>
              <a:t>x</a:t>
            </a:r>
            <a:r>
              <a:rPr lang="en-US" altLang="en-US" sz="2000" dirty="0" smtClean="0"/>
              <a:t> , </a:t>
            </a:r>
            <a:r>
              <a:rPr lang="en-US" altLang="en-US" sz="2000" i="1" dirty="0" err="1" smtClean="0">
                <a:latin typeface="Times New Roman" pitchFamily="18" charset="0"/>
              </a:rPr>
              <a:t>A</a:t>
            </a:r>
            <a:r>
              <a:rPr lang="en-US" altLang="en-US" sz="2000" i="1" baseline="-25000" dirty="0" err="1" smtClean="0">
                <a:latin typeface="Times New Roman" pitchFamily="18" charset="0"/>
              </a:rPr>
              <a:t>yP</a:t>
            </a:r>
            <a:r>
              <a:rPr lang="en-US" altLang="en-US" sz="2000" dirty="0" smtClean="0"/>
              <a:t>, </a:t>
            </a:r>
            <a:r>
              <a:rPr lang="el-GR" altLang="en-US" sz="2000" i="1" dirty="0" smtClean="0">
                <a:latin typeface="Times New Roman" pitchFamily="18" charset="0"/>
              </a:rPr>
              <a:t>δ</a:t>
            </a:r>
            <a:r>
              <a:rPr lang="en-US" altLang="en-US" sz="2000" i="1" baseline="-25000" dirty="0" smtClean="0">
                <a:latin typeface="Times New Roman" pitchFamily="18" charset="0"/>
              </a:rPr>
              <a:t>y</a:t>
            </a:r>
            <a:r>
              <a:rPr lang="en-US" altLang="en-US" sz="2000" dirty="0" smtClean="0"/>
              <a:t> </a:t>
            </a:r>
            <a:endParaRPr lang="el-GR" altLang="en-US" sz="2000" dirty="0"/>
          </a:p>
        </p:txBody>
      </p:sp>
      <p:graphicFrame>
        <p:nvGraphicFramePr>
          <p:cNvPr id="48134" name="Object 31"/>
          <p:cNvGraphicFramePr>
            <a:graphicFrameLocks noChangeAspect="1"/>
          </p:cNvGraphicFramePr>
          <p:nvPr/>
        </p:nvGraphicFramePr>
        <p:xfrm>
          <a:off x="228600" y="3229950"/>
          <a:ext cx="8640000" cy="1418250"/>
        </p:xfrm>
        <a:graphic>
          <a:graphicData uri="http://schemas.openxmlformats.org/presentationml/2006/ole">
            <p:oleObj spid="_x0000_s28674" name="Rovnica" r:id="rId3" imgW="3555720" imgH="583920" progId="Equation.3">
              <p:embed/>
            </p:oleObj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343400" y="1188000"/>
          <a:ext cx="304800" cy="431800"/>
        </p:xfrm>
        <a:graphic>
          <a:graphicData uri="http://schemas.openxmlformats.org/presentationml/2006/ole">
            <p:oleObj spid="_x0000_s28678" name="Rovnica" r:id="rId4" imgW="152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</a:p>
          <a:p>
            <a:pPr lvl="0" algn="ctr">
              <a:spcBef>
                <a:spcPct val="0"/>
              </a:spcBef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Simple</a:t>
            </a:r>
            <a:r>
              <a:rPr kumimoji="0" lang="en-US" sz="4000" b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polarimeter</a:t>
            </a:r>
            <a:endParaRPr kumimoji="0" lang="en-US" sz="4000" b="1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586263-409E-4356-8EE4-482E60DF33B8}" type="slidenum">
              <a:rPr lang="he-IL" altLang="en-US" b="1" smtClean="0"/>
              <a:pPr/>
              <a:t>16</a:t>
            </a:fld>
            <a:endParaRPr lang="en-US" altLang="en-US" b="1" smtClean="0"/>
          </a:p>
        </p:txBody>
      </p:sp>
      <p:graphicFrame>
        <p:nvGraphicFramePr>
          <p:cNvPr id="48138" name="Object 59"/>
          <p:cNvGraphicFramePr>
            <a:graphicFrameLocks noChangeAspect="1"/>
          </p:cNvGraphicFramePr>
          <p:nvPr/>
        </p:nvGraphicFramePr>
        <p:xfrm>
          <a:off x="-16165" y="3962400"/>
          <a:ext cx="9160165" cy="2540214"/>
        </p:xfrm>
        <a:graphic>
          <a:graphicData uri="http://schemas.openxmlformats.org/presentationml/2006/ole">
            <p:oleObj spid="_x0000_s33796" name="Visio" r:id="rId3" imgW="6706317" imgH="1668227" progId="">
              <p:embed/>
            </p:oleObj>
          </a:graphicData>
        </a:graphic>
      </p:graphicFrame>
      <p:sp>
        <p:nvSpPr>
          <p:cNvPr id="7" name="BlokTextu 6"/>
          <p:cNvSpPr txBox="1"/>
          <p:nvPr/>
        </p:nvSpPr>
        <p:spPr>
          <a:xfrm>
            <a:off x="762000" y="2754868"/>
            <a:ext cx="6495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waveplate</a:t>
            </a:r>
            <a:r>
              <a:rPr lang="en-US" sz="3200" dirty="0" smtClean="0"/>
              <a:t> (retarder) + linear polarizer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586263-409E-4356-8EE4-482E60DF33B8}" type="slidenum">
              <a:rPr lang="he-IL" altLang="en-US" b="1" smtClean="0"/>
              <a:pPr/>
              <a:t>17</a:t>
            </a:fld>
            <a:endParaRPr lang="en-US" altLang="en-US" b="1" smtClean="0"/>
          </a:p>
        </p:txBody>
      </p:sp>
      <p:sp>
        <p:nvSpPr>
          <p:cNvPr id="48136" name="Text Box 56"/>
          <p:cNvSpPr txBox="1">
            <a:spLocks noChangeArrowheads="1"/>
          </p:cNvSpPr>
          <p:nvPr/>
        </p:nvSpPr>
        <p:spPr bwMode="auto">
          <a:xfrm>
            <a:off x="609600" y="2873514"/>
            <a:ext cx="79928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altLang="en-US" sz="2000" dirty="0" smtClean="0"/>
              <a:t>Pass </a:t>
            </a:r>
            <a:r>
              <a:rPr lang="en-US" altLang="en-US" sz="2000" dirty="0"/>
              <a:t>the beam through a </a:t>
            </a:r>
            <a:r>
              <a:rPr lang="en-US" altLang="en-US" sz="2000" dirty="0" err="1"/>
              <a:t>waveplate</a:t>
            </a:r>
            <a:r>
              <a:rPr lang="en-US" altLang="en-US" sz="2000" dirty="0"/>
              <a:t> that induces a wave retardation of </a:t>
            </a:r>
            <a:r>
              <a:rPr lang="en-US" altLang="en-US" sz="2000" dirty="0" smtClean="0"/>
              <a:t>  </a:t>
            </a:r>
            <a:r>
              <a:rPr lang="el-GR" altLang="en-US" sz="2000" i="1" dirty="0" smtClean="0">
                <a:latin typeface="Times New Roman" pitchFamily="18" charset="0"/>
              </a:rPr>
              <a:t>φ</a:t>
            </a:r>
            <a:r>
              <a:rPr lang="en-US" altLang="en-US" sz="2000" dirty="0" smtClean="0"/>
              <a:t> </a:t>
            </a:r>
          </a:p>
          <a:p>
            <a:pPr rtl="0"/>
            <a:r>
              <a:rPr lang="en-US" altLang="en-US" sz="2000" dirty="0" smtClean="0"/>
              <a:t>and a linear polarizer </a:t>
            </a:r>
            <a:r>
              <a:rPr lang="en-US" altLang="en-US" sz="2000" dirty="0"/>
              <a:t>with a transmission axis at an angle </a:t>
            </a:r>
            <a:r>
              <a:rPr lang="el-GR" altLang="en-US" sz="2000" i="1" dirty="0">
                <a:latin typeface="Times New Roman" pitchFamily="18" charset="0"/>
              </a:rPr>
              <a:t>β</a:t>
            </a:r>
            <a:r>
              <a:rPr lang="en-US" altLang="en-US" sz="2000" dirty="0"/>
              <a:t> relative to </a:t>
            </a:r>
            <a:r>
              <a:rPr lang="en-US" altLang="en-US" sz="2000" i="1" dirty="0">
                <a:latin typeface="Times New Roman" pitchFamily="18" charset="0"/>
              </a:rPr>
              <a:t>x</a:t>
            </a:r>
            <a:r>
              <a:rPr lang="en-US" altLang="en-US" sz="2000" dirty="0"/>
              <a:t> axis</a:t>
            </a:r>
            <a:endParaRPr lang="el-GR" altLang="en-US" sz="2000" dirty="0"/>
          </a:p>
        </p:txBody>
      </p:sp>
      <p:graphicFrame>
        <p:nvGraphicFramePr>
          <p:cNvPr id="48138" name="Object 59"/>
          <p:cNvGraphicFramePr>
            <a:graphicFrameLocks noChangeAspect="1"/>
          </p:cNvGraphicFramePr>
          <p:nvPr/>
        </p:nvGraphicFramePr>
        <p:xfrm>
          <a:off x="-16165" y="3962400"/>
          <a:ext cx="9160165" cy="2540214"/>
        </p:xfrm>
        <a:graphic>
          <a:graphicData uri="http://schemas.openxmlformats.org/presentationml/2006/ole">
            <p:oleObj spid="_x0000_s37890" name="Visio" r:id="rId3" imgW="6706317" imgH="1668227" progId="">
              <p:embed/>
            </p:oleObj>
          </a:graphicData>
        </a:graphic>
      </p:graphicFrame>
      <p:graphicFrame>
        <p:nvGraphicFramePr>
          <p:cNvPr id="33799" name="Object 31"/>
          <p:cNvGraphicFramePr>
            <a:graphicFrameLocks noChangeAspect="1"/>
          </p:cNvGraphicFramePr>
          <p:nvPr/>
        </p:nvGraphicFramePr>
        <p:xfrm>
          <a:off x="275400" y="1143001"/>
          <a:ext cx="8640000" cy="1418250"/>
        </p:xfrm>
        <a:graphic>
          <a:graphicData uri="http://schemas.openxmlformats.org/presentationml/2006/ole">
            <p:oleObj spid="_x0000_s37891" name="Rovnica" r:id="rId4" imgW="3555720" imgH="583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8137" name="Object 57"/>
          <p:cNvGraphicFramePr>
            <a:graphicFrameLocks noChangeAspect="1"/>
          </p:cNvGraphicFramePr>
          <p:nvPr/>
        </p:nvGraphicFramePr>
        <p:xfrm>
          <a:off x="525463" y="2708275"/>
          <a:ext cx="8197850" cy="541338"/>
        </p:xfrm>
        <a:graphic>
          <a:graphicData uri="http://schemas.openxmlformats.org/presentationml/2006/ole">
            <p:oleObj spid="_x0000_s35842" name="Rovnica" r:id="rId3" imgW="4228920" imgH="279360" progId="Equation.3">
              <p:embed/>
            </p:oleObj>
          </a:graphicData>
        </a:graphic>
      </p:graphicFrame>
      <p:graphicFrame>
        <p:nvGraphicFramePr>
          <p:cNvPr id="48139" name="Object 60"/>
          <p:cNvGraphicFramePr>
            <a:graphicFrameLocks noChangeAspect="1"/>
          </p:cNvGraphicFramePr>
          <p:nvPr/>
        </p:nvGraphicFramePr>
        <p:xfrm>
          <a:off x="152400" y="5045076"/>
          <a:ext cx="8839200" cy="525272"/>
        </p:xfrm>
        <a:graphic>
          <a:graphicData uri="http://schemas.openxmlformats.org/presentationml/2006/ole">
            <p:oleObj spid="_x0000_s35844" name="Rovnica" r:id="rId4" imgW="4698720" imgH="279360" progId="Equation.3">
              <p:embed/>
            </p:oleObj>
          </a:graphicData>
        </a:graphic>
      </p:graphicFrame>
      <p:sp>
        <p:nvSpPr>
          <p:cNvPr id="48140" name="Text Box 61"/>
          <p:cNvSpPr txBox="1">
            <a:spLocks noChangeArrowheads="1"/>
          </p:cNvSpPr>
          <p:nvPr/>
        </p:nvSpPr>
        <p:spPr bwMode="auto">
          <a:xfrm>
            <a:off x="457200" y="1194137"/>
            <a:ext cx="822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altLang="en-US" sz="2000" dirty="0"/>
              <a:t>The </a:t>
            </a:r>
            <a:r>
              <a:rPr lang="en-US" altLang="en-US" sz="2000" dirty="0" err="1"/>
              <a:t>waveplate</a:t>
            </a:r>
            <a:r>
              <a:rPr lang="en-US" altLang="en-US" sz="2000" dirty="0"/>
              <a:t> that induces a wave retardation of </a:t>
            </a:r>
            <a:r>
              <a:rPr lang="el-GR" altLang="en-US" sz="2000" i="1" dirty="0">
                <a:latin typeface="Times New Roman" pitchFamily="18" charset="0"/>
              </a:rPr>
              <a:t>φ</a:t>
            </a:r>
            <a:r>
              <a:rPr lang="en-US" altLang="en-US" sz="2000" dirty="0"/>
              <a:t> between the phases of </a:t>
            </a:r>
            <a:r>
              <a:rPr lang="en-US" altLang="en-US" sz="2000" i="1" dirty="0">
                <a:latin typeface="Times New Roman" pitchFamily="18" charset="0"/>
              </a:rPr>
              <a:t>x</a:t>
            </a:r>
            <a:r>
              <a:rPr lang="en-US" altLang="en-US" sz="2000" dirty="0"/>
              <a:t> and </a:t>
            </a:r>
            <a:r>
              <a:rPr lang="en-US" altLang="en-US" sz="2000" i="1" dirty="0" smtClean="0">
                <a:latin typeface="Times New Roman" pitchFamily="18" charset="0"/>
              </a:rPr>
              <a:t>y</a:t>
            </a:r>
            <a:r>
              <a:rPr lang="en-US" altLang="en-US" sz="2000" dirty="0" smtClean="0"/>
              <a:t> components </a:t>
            </a:r>
            <a:r>
              <a:rPr lang="en-US" altLang="en-US" sz="2000" dirty="0"/>
              <a:t>of the polarized light but will not affect the random phase of the </a:t>
            </a:r>
            <a:r>
              <a:rPr lang="en-US" altLang="en-US" sz="2000" dirty="0" err="1"/>
              <a:t>unpolarized</a:t>
            </a:r>
            <a:r>
              <a:rPr lang="en-US" altLang="en-US" sz="2000" dirty="0"/>
              <a:t> light.</a:t>
            </a:r>
            <a:endParaRPr lang="el-GR" altLang="en-US" sz="2000" dirty="0"/>
          </a:p>
        </p:txBody>
      </p:sp>
      <p:sp>
        <p:nvSpPr>
          <p:cNvPr id="48141" name="Text Box 62"/>
          <p:cNvSpPr txBox="1">
            <a:spLocks noChangeArrowheads="1"/>
          </p:cNvSpPr>
          <p:nvPr/>
        </p:nvSpPr>
        <p:spPr bwMode="auto">
          <a:xfrm>
            <a:off x="603250" y="4095690"/>
            <a:ext cx="76186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dirty="0"/>
              <a:t>The polarizer </a:t>
            </a:r>
            <a:r>
              <a:rPr lang="en-US" altLang="en-US" sz="2000" dirty="0" smtClean="0"/>
              <a:t>transmits </a:t>
            </a:r>
            <a:r>
              <a:rPr lang="en-US" altLang="en-US" sz="2000" dirty="0"/>
              <a:t>only the component along the transmission </a:t>
            </a:r>
            <a:r>
              <a:rPr lang="en-US" altLang="en-US" sz="2000" dirty="0" smtClean="0"/>
              <a:t>axis.</a:t>
            </a:r>
            <a:endParaRPr lang="el-G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9" name="Object 26"/>
          <p:cNvGraphicFramePr>
            <a:graphicFrameLocks noChangeAspect="1"/>
          </p:cNvGraphicFramePr>
          <p:nvPr/>
        </p:nvGraphicFramePr>
        <p:xfrm>
          <a:off x="76200" y="1498600"/>
          <a:ext cx="9009063" cy="895350"/>
        </p:xfrm>
        <a:graphic>
          <a:graphicData uri="http://schemas.openxmlformats.org/presentationml/2006/ole">
            <p:oleObj spid="_x0000_s29699" name="Rovnica" r:id="rId3" imgW="8496000" imgH="660240" progId="Equation.3">
              <p:embed/>
            </p:oleObj>
          </a:graphicData>
        </a:graphic>
      </p:graphicFrame>
      <p:graphicFrame>
        <p:nvGraphicFramePr>
          <p:cNvPr id="49160" name="Object 27"/>
          <p:cNvGraphicFramePr>
            <a:graphicFrameLocks noChangeAspect="1"/>
          </p:cNvGraphicFramePr>
          <p:nvPr/>
        </p:nvGraphicFramePr>
        <p:xfrm>
          <a:off x="0" y="2667000"/>
          <a:ext cx="9036000" cy="3845730"/>
        </p:xfrm>
        <a:graphic>
          <a:graphicData uri="http://schemas.openxmlformats.org/presentationml/2006/ole">
            <p:oleObj spid="_x0000_s29700" name="Equation" r:id="rId4" imgW="6311900" imgH="2374900" progId="Equation.3">
              <p:embed/>
            </p:oleObj>
          </a:graphicData>
        </a:graphic>
      </p:graphicFrame>
      <p:sp>
        <p:nvSpPr>
          <p:cNvPr id="49161" name="Text Box 28"/>
          <p:cNvSpPr txBox="1">
            <a:spLocks noChangeArrowheads="1"/>
          </p:cNvSpPr>
          <p:nvPr/>
        </p:nvSpPr>
        <p:spPr bwMode="auto">
          <a:xfrm>
            <a:off x="376238" y="852487"/>
            <a:ext cx="54552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400" dirty="0"/>
              <a:t>The time average </a:t>
            </a:r>
            <a:r>
              <a:rPr lang="en-US" altLang="en-US" sz="2400" dirty="0" err="1"/>
              <a:t>Poynting</a:t>
            </a:r>
            <a:r>
              <a:rPr lang="en-US" altLang="en-US" sz="2400" dirty="0"/>
              <a:t> vector </a:t>
            </a:r>
            <a:r>
              <a:rPr lang="en-US" altLang="en-US" sz="2400" dirty="0" smtClean="0"/>
              <a:t>           is:</a:t>
            </a:r>
            <a:endParaRPr lang="en-US" altLang="en-US" sz="2400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9702" name="Object 26"/>
          <p:cNvGraphicFramePr>
            <a:graphicFrameLocks noChangeAspect="1"/>
          </p:cNvGraphicFramePr>
          <p:nvPr/>
        </p:nvGraphicFramePr>
        <p:xfrm>
          <a:off x="4635500" y="838200"/>
          <a:ext cx="663575" cy="476250"/>
        </p:xfrm>
        <a:graphic>
          <a:graphicData uri="http://schemas.openxmlformats.org/presentationml/2006/ole">
            <p:oleObj spid="_x0000_s29702" name="Rovnica" r:id="rId5" imgW="634680" imgH="304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Reference book monograph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theory of polarization </a:t>
            </a:r>
            <a:b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 spectral lines 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81000" y="2057401"/>
            <a:ext cx="8229600" cy="2133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err="1" smtClean="0"/>
              <a:t>Egidio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Landi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degl’Innocenti</a:t>
            </a:r>
            <a:r>
              <a:rPr lang="en-US" sz="2400" b="1" dirty="0" smtClean="0"/>
              <a:t>, Marco </a:t>
            </a:r>
            <a:r>
              <a:rPr lang="en-US" sz="2400" b="1" dirty="0" err="1" smtClean="0"/>
              <a:t>Landolfi</a:t>
            </a:r>
            <a:r>
              <a:rPr lang="en-US" sz="2400" b="1" dirty="0" smtClean="0"/>
              <a:t>:</a:t>
            </a:r>
          </a:p>
          <a:p>
            <a:pPr>
              <a:buNone/>
            </a:pPr>
            <a:endParaRPr lang="en-US" sz="2400" b="1" dirty="0" smtClean="0"/>
          </a:p>
          <a:p>
            <a:pPr algn="ctr">
              <a:buNone/>
            </a:pPr>
            <a:r>
              <a:rPr lang="en-US" sz="3600" b="1" dirty="0" smtClean="0"/>
              <a:t>Polarization in spectral lines, Volume I and II</a:t>
            </a:r>
          </a:p>
          <a:p>
            <a:pPr algn="ctr">
              <a:buNone/>
            </a:pPr>
            <a:r>
              <a:rPr lang="en-US" sz="2400" b="1" dirty="0" smtClean="0"/>
              <a:t>(Springer, 2004)</a:t>
            </a:r>
            <a:endParaRPr lang="en-US" sz="2400" b="1" dirty="0"/>
          </a:p>
        </p:txBody>
      </p:sp>
      <p:pic>
        <p:nvPicPr>
          <p:cNvPr id="6" name="Obrázok 5" descr="978-1-4020-241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875" y="4276725"/>
            <a:ext cx="1457325" cy="2200275"/>
          </a:xfrm>
          <a:prstGeom prst="rect">
            <a:avLst/>
          </a:prstGeom>
        </p:spPr>
      </p:pic>
      <p:pic>
        <p:nvPicPr>
          <p:cNvPr id="7" name="Obrázok 6" descr="978-1-4020-241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67200"/>
            <a:ext cx="1457325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1" name="Object 24"/>
          <p:cNvGraphicFramePr>
            <a:graphicFrameLocks noChangeAspect="1"/>
          </p:cNvGraphicFramePr>
          <p:nvPr/>
        </p:nvGraphicFramePr>
        <p:xfrm>
          <a:off x="635000" y="2174875"/>
          <a:ext cx="7594600" cy="492125"/>
        </p:xfrm>
        <a:graphic>
          <a:graphicData uri="http://schemas.openxmlformats.org/presentationml/2006/ole">
            <p:oleObj spid="_x0000_s30722" name="Rovnica" r:id="rId3" imgW="5321160" imgH="304560" progId="Equation.3">
              <p:embed/>
            </p:oleObj>
          </a:graphicData>
        </a:graphic>
      </p:graphicFrame>
      <p:graphicFrame>
        <p:nvGraphicFramePr>
          <p:cNvPr id="50182" name="Object 25"/>
          <p:cNvGraphicFramePr>
            <a:graphicFrameLocks noChangeAspect="1"/>
          </p:cNvGraphicFramePr>
          <p:nvPr/>
        </p:nvGraphicFramePr>
        <p:xfrm>
          <a:off x="1871662" y="2897187"/>
          <a:ext cx="4681538" cy="531813"/>
        </p:xfrm>
        <a:graphic>
          <a:graphicData uri="http://schemas.openxmlformats.org/presentationml/2006/ole">
            <p:oleObj spid="_x0000_s30723" name="Rovnica" r:id="rId4" imgW="3911400" imgH="393480" progId="Equation.3">
              <p:embed/>
            </p:oleObj>
          </a:graphicData>
        </a:graphic>
      </p:graphicFrame>
      <p:graphicFrame>
        <p:nvGraphicFramePr>
          <p:cNvPr id="50183" name="Object 26"/>
          <p:cNvGraphicFramePr>
            <a:graphicFrameLocks noChangeAspect="1"/>
          </p:cNvGraphicFramePr>
          <p:nvPr/>
        </p:nvGraphicFramePr>
        <p:xfrm>
          <a:off x="-28575" y="3738563"/>
          <a:ext cx="9134475" cy="2205037"/>
        </p:xfrm>
        <a:graphic>
          <a:graphicData uri="http://schemas.openxmlformats.org/presentationml/2006/ole">
            <p:oleObj spid="_x0000_s30724" name="Rovnica" r:id="rId5" imgW="7632360" imgH="1625400" progId="Equation.3">
              <p:embed/>
            </p:oleObj>
          </a:graphicData>
        </a:graphic>
      </p:graphicFrame>
      <p:graphicFrame>
        <p:nvGraphicFramePr>
          <p:cNvPr id="50185" name="Object 28"/>
          <p:cNvGraphicFramePr>
            <a:graphicFrameLocks noChangeAspect="1"/>
          </p:cNvGraphicFramePr>
          <p:nvPr/>
        </p:nvGraphicFramePr>
        <p:xfrm>
          <a:off x="163512" y="1017588"/>
          <a:ext cx="8904280" cy="963612"/>
        </p:xfrm>
        <a:graphic>
          <a:graphicData uri="http://schemas.openxmlformats.org/presentationml/2006/ole">
            <p:oleObj spid="_x0000_s30725" name="Rovnica" r:id="rId6" imgW="8521560" imgH="711000" progId="Equation.3">
              <p:embed/>
            </p:oleObj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3" name="Object 26"/>
          <p:cNvGraphicFramePr>
            <a:graphicFrameLocks noChangeAspect="1"/>
          </p:cNvGraphicFramePr>
          <p:nvPr/>
        </p:nvGraphicFramePr>
        <p:xfrm>
          <a:off x="152400" y="1066800"/>
          <a:ext cx="8905875" cy="965200"/>
        </p:xfrm>
        <a:graphic>
          <a:graphicData uri="http://schemas.openxmlformats.org/presentationml/2006/ole">
            <p:oleObj spid="_x0000_s36868" name="Rovnica" r:id="rId3" imgW="7441920" imgH="711000" progId="Equation.3">
              <p:embed/>
            </p:oleObj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066800" y="2344102"/>
            <a:ext cx="6970713" cy="3675698"/>
            <a:chOff x="1066800" y="1818640"/>
            <a:chExt cx="6970713" cy="3675698"/>
          </a:xfrm>
        </p:grpSpPr>
        <p:graphicFrame>
          <p:nvGraphicFramePr>
            <p:cNvPr id="50187" name="Object 31"/>
            <p:cNvGraphicFramePr>
              <a:graphicFrameLocks noChangeAspect="1"/>
            </p:cNvGraphicFramePr>
            <p:nvPr/>
          </p:nvGraphicFramePr>
          <p:xfrm>
            <a:off x="1066800" y="2514600"/>
            <a:ext cx="6970713" cy="2979738"/>
          </p:xfrm>
          <a:graphic>
            <a:graphicData uri="http://schemas.openxmlformats.org/presentationml/2006/ole">
              <p:oleObj spid="_x0000_s36871" name="Rovnica" r:id="rId4" imgW="3213000" imgH="1371600" progId="Equation.3">
                <p:embed/>
              </p:oleObj>
            </a:graphicData>
          </a:graphic>
        </p:graphicFrame>
        <p:graphicFrame>
          <p:nvGraphicFramePr>
            <p:cNvPr id="11" name="Objekt 10"/>
            <p:cNvGraphicFramePr>
              <a:graphicFrameLocks noChangeAspect="1"/>
            </p:cNvGraphicFramePr>
            <p:nvPr/>
          </p:nvGraphicFramePr>
          <p:xfrm>
            <a:off x="1219200" y="1818640"/>
            <a:ext cx="685800" cy="548640"/>
          </p:xfrm>
          <a:graphic>
            <a:graphicData uri="http://schemas.openxmlformats.org/presentationml/2006/ole">
              <p:oleObj spid="_x0000_s36872" name="Rovnica" r:id="rId5" imgW="253800" imgH="203040" progId="Equation.3">
                <p:embed/>
              </p:oleObj>
            </a:graphicData>
          </a:graphic>
        </p:graphicFrame>
        <p:sp>
          <p:nvSpPr>
            <p:cNvPr id="13" name="BlokTextu 12"/>
            <p:cNvSpPr txBox="1"/>
            <p:nvPr/>
          </p:nvSpPr>
          <p:spPr>
            <a:xfrm>
              <a:off x="2162881" y="1828800"/>
              <a:ext cx="2028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 averaging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86" name="Object 30"/>
          <p:cNvGraphicFramePr>
            <a:graphicFrameLocks noChangeAspect="1"/>
          </p:cNvGraphicFramePr>
          <p:nvPr/>
        </p:nvGraphicFramePr>
        <p:xfrm>
          <a:off x="152400" y="1066800"/>
          <a:ext cx="8686800" cy="1011008"/>
        </p:xfrm>
        <a:graphic>
          <a:graphicData uri="http://schemas.openxmlformats.org/presentationml/2006/ole">
            <p:oleObj spid="_x0000_s38915" name="Rovnica" r:id="rId3" imgW="3835080" imgH="393480" progId="Equation.3">
              <p:embed/>
            </p:oleObj>
          </a:graphicData>
        </a:graphic>
      </p:graphicFrame>
      <p:sp>
        <p:nvSpPr>
          <p:cNvPr id="1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8918" name="Object 59"/>
          <p:cNvGraphicFramePr>
            <a:graphicFrameLocks noChangeAspect="1"/>
          </p:cNvGraphicFramePr>
          <p:nvPr/>
        </p:nvGraphicFramePr>
        <p:xfrm>
          <a:off x="-15875" y="4165600"/>
          <a:ext cx="9159875" cy="2540000"/>
        </p:xfrm>
        <a:graphic>
          <a:graphicData uri="http://schemas.openxmlformats.org/presentationml/2006/ole">
            <p:oleObj spid="_x0000_s38918" name="Visio" r:id="rId4" imgW="6706317" imgH="1668227" progId="">
              <p:embed/>
            </p:oleObj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228600" y="231654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to interpret the above equation:</a:t>
            </a:r>
          </a:p>
          <a:p>
            <a:endParaRPr lang="en-US" sz="2400" dirty="0" smtClean="0"/>
          </a:p>
          <a:p>
            <a:r>
              <a:rPr lang="en-US" sz="2400" dirty="0" smtClean="0"/>
              <a:t>The output Pointing vector (i.e. intensity) of the simple </a:t>
            </a:r>
            <a:r>
              <a:rPr lang="en-US" sz="2400" dirty="0" err="1" smtClean="0"/>
              <a:t>polarimeter</a:t>
            </a:r>
            <a:r>
              <a:rPr lang="en-US" sz="2400" dirty="0" smtClean="0"/>
              <a:t> is a linear combination of the Stokes parameters </a:t>
            </a:r>
            <a:r>
              <a:rPr lang="en-US" sz="2400" i="1" dirty="0" smtClean="0"/>
              <a:t>I, Q, U, V.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8704_20sep99_sp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76200" y="-76200"/>
            <a:ext cx="9432000" cy="6949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6" name="Object 22"/>
          <p:cNvGraphicFramePr>
            <a:graphicFrameLocks noChangeAspect="1"/>
          </p:cNvGraphicFramePr>
          <p:nvPr/>
        </p:nvGraphicFramePr>
        <p:xfrm>
          <a:off x="547687" y="803275"/>
          <a:ext cx="5014913" cy="533400"/>
        </p:xfrm>
        <a:graphic>
          <a:graphicData uri="http://schemas.openxmlformats.org/presentationml/2006/ole">
            <p:oleObj spid="_x0000_s40962" name="Rovnica" r:id="rId3" imgW="4190760" imgH="393480" progId="Equation.3">
              <p:embed/>
            </p:oleObj>
          </a:graphicData>
        </a:graphic>
      </p:graphicFrame>
      <p:sp>
        <p:nvSpPr>
          <p:cNvPr id="51208" name="Text Box 25"/>
          <p:cNvSpPr txBox="1">
            <a:spLocks noChangeArrowheads="1"/>
          </p:cNvSpPr>
          <p:nvPr/>
        </p:nvSpPr>
        <p:spPr bwMode="auto">
          <a:xfrm>
            <a:off x="483505" y="2708275"/>
            <a:ext cx="77460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dirty="0"/>
              <a:t>The Stokes </a:t>
            </a:r>
            <a:r>
              <a:rPr lang="en-US" altLang="en-US" dirty="0" smtClean="0"/>
              <a:t>parameters </a:t>
            </a:r>
            <a:r>
              <a:rPr lang="en-US" altLang="en-US" dirty="0"/>
              <a:t>are measured by first removing the </a:t>
            </a:r>
            <a:r>
              <a:rPr lang="en-US" altLang="en-US" dirty="0" err="1" smtClean="0"/>
              <a:t>waveplate</a:t>
            </a:r>
            <a:r>
              <a:rPr lang="en-US" altLang="en-US" dirty="0" smtClean="0"/>
              <a:t>, i.e. </a:t>
            </a:r>
            <a:r>
              <a:rPr lang="el-GR" altLang="en-US" i="1" dirty="0"/>
              <a:t>φ</a:t>
            </a:r>
            <a:r>
              <a:rPr lang="en-US" altLang="en-US" dirty="0"/>
              <a:t> = 0</a:t>
            </a:r>
            <a:endParaRPr lang="el-GR" altLang="en-US" dirty="0"/>
          </a:p>
        </p:txBody>
      </p:sp>
      <p:graphicFrame>
        <p:nvGraphicFramePr>
          <p:cNvPr id="51209" name="Object 26"/>
          <p:cNvGraphicFramePr>
            <a:graphicFrameLocks noChangeAspect="1"/>
          </p:cNvGraphicFramePr>
          <p:nvPr/>
        </p:nvGraphicFramePr>
        <p:xfrm>
          <a:off x="457200" y="3106738"/>
          <a:ext cx="3556000" cy="534987"/>
        </p:xfrm>
        <a:graphic>
          <a:graphicData uri="http://schemas.openxmlformats.org/presentationml/2006/ole">
            <p:oleObj spid="_x0000_s40963" name="Rovnica" r:id="rId4" imgW="2971800" imgH="393480" progId="Equation.3">
              <p:embed/>
            </p:oleObj>
          </a:graphicData>
        </a:graphic>
      </p:graphicFrame>
      <p:sp>
        <p:nvSpPr>
          <p:cNvPr id="51210" name="Text Box 27"/>
          <p:cNvSpPr txBox="1">
            <a:spLocks noChangeArrowheads="1"/>
          </p:cNvSpPr>
          <p:nvPr/>
        </p:nvSpPr>
        <p:spPr bwMode="auto">
          <a:xfrm>
            <a:off x="457200" y="3644900"/>
            <a:ext cx="60556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dirty="0"/>
              <a:t>Now the polarizer is sequentially </a:t>
            </a:r>
            <a:r>
              <a:rPr lang="en-US" altLang="en-US" dirty="0" smtClean="0"/>
              <a:t>rotated </a:t>
            </a:r>
            <a:r>
              <a:rPr lang="en-US" altLang="en-US" dirty="0"/>
              <a:t>to </a:t>
            </a:r>
            <a:r>
              <a:rPr lang="el-GR" altLang="en-US" i="1" dirty="0">
                <a:latin typeface="System"/>
              </a:rPr>
              <a:t>β</a:t>
            </a:r>
            <a:r>
              <a:rPr lang="en-US" altLang="en-US" dirty="0"/>
              <a:t> = 0, </a:t>
            </a:r>
            <a:r>
              <a:rPr lang="el-GR" altLang="en-US" dirty="0"/>
              <a:t>π</a:t>
            </a:r>
            <a:r>
              <a:rPr lang="en-US" altLang="en-US" dirty="0"/>
              <a:t>/4 and </a:t>
            </a:r>
            <a:r>
              <a:rPr lang="el-GR" altLang="en-US" dirty="0"/>
              <a:t>π</a:t>
            </a:r>
            <a:r>
              <a:rPr lang="en-US" altLang="en-US" dirty="0"/>
              <a:t>/2 </a:t>
            </a:r>
            <a:endParaRPr lang="el-GR" altLang="en-US" dirty="0"/>
          </a:p>
        </p:txBody>
      </p:sp>
      <p:graphicFrame>
        <p:nvGraphicFramePr>
          <p:cNvPr id="51211" name="Object 28"/>
          <p:cNvGraphicFramePr>
            <a:graphicFrameLocks noChangeAspect="1"/>
          </p:cNvGraphicFramePr>
          <p:nvPr/>
        </p:nvGraphicFramePr>
        <p:xfrm>
          <a:off x="457200" y="3971925"/>
          <a:ext cx="2474912" cy="533400"/>
        </p:xfrm>
        <a:graphic>
          <a:graphicData uri="http://schemas.openxmlformats.org/presentationml/2006/ole">
            <p:oleObj spid="_x0000_s40964" name="Rovnica" r:id="rId5" imgW="2070000" imgH="393480" progId="Equation.3">
              <p:embed/>
            </p:oleObj>
          </a:graphicData>
        </a:graphic>
      </p:graphicFrame>
      <p:graphicFrame>
        <p:nvGraphicFramePr>
          <p:cNvPr id="51212" name="Object 29"/>
          <p:cNvGraphicFramePr>
            <a:graphicFrameLocks noChangeAspect="1"/>
          </p:cNvGraphicFramePr>
          <p:nvPr/>
        </p:nvGraphicFramePr>
        <p:xfrm>
          <a:off x="465137" y="4572000"/>
          <a:ext cx="2735263" cy="533400"/>
        </p:xfrm>
        <a:graphic>
          <a:graphicData uri="http://schemas.openxmlformats.org/presentationml/2006/ole">
            <p:oleObj spid="_x0000_s40965" name="Rovnica" r:id="rId6" imgW="2286000" imgH="393480" progId="Equation.3">
              <p:embed/>
            </p:oleObj>
          </a:graphicData>
        </a:graphic>
      </p:graphicFrame>
      <p:graphicFrame>
        <p:nvGraphicFramePr>
          <p:cNvPr id="51213" name="Object 30"/>
          <p:cNvGraphicFramePr>
            <a:graphicFrameLocks noChangeAspect="1"/>
          </p:cNvGraphicFramePr>
          <p:nvPr/>
        </p:nvGraphicFramePr>
        <p:xfrm>
          <a:off x="463550" y="5181600"/>
          <a:ext cx="2736850" cy="533400"/>
        </p:xfrm>
        <a:graphic>
          <a:graphicData uri="http://schemas.openxmlformats.org/presentationml/2006/ole">
            <p:oleObj spid="_x0000_s40966" name="Rovnica" r:id="rId7" imgW="2286000" imgH="393480" progId="Equation.3">
              <p:embed/>
            </p:oleObj>
          </a:graphicData>
        </a:graphic>
      </p:graphicFrame>
      <p:sp>
        <p:nvSpPr>
          <p:cNvPr id="51214" name="Text Box 31"/>
          <p:cNvSpPr txBox="1">
            <a:spLocks noChangeArrowheads="1"/>
          </p:cNvSpPr>
          <p:nvPr/>
        </p:nvSpPr>
        <p:spPr bwMode="auto">
          <a:xfrm>
            <a:off x="457200" y="5802868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altLang="en-US" dirty="0"/>
              <a:t>For the final measurement we </a:t>
            </a:r>
            <a:r>
              <a:rPr lang="en-US" altLang="en-US" dirty="0" smtClean="0"/>
              <a:t>add </a:t>
            </a:r>
            <a:r>
              <a:rPr lang="en-US" altLang="en-US" dirty="0"/>
              <a:t>the </a:t>
            </a:r>
            <a:r>
              <a:rPr lang="en-US" altLang="en-US" dirty="0" err="1"/>
              <a:t>waveplate</a:t>
            </a:r>
            <a:r>
              <a:rPr lang="en-US" altLang="en-US" dirty="0"/>
              <a:t> with </a:t>
            </a:r>
            <a:r>
              <a:rPr lang="el-GR" altLang="en-US" i="1" dirty="0"/>
              <a:t>φ</a:t>
            </a:r>
            <a:r>
              <a:rPr lang="en-US" altLang="en-US" dirty="0"/>
              <a:t> = </a:t>
            </a:r>
            <a:r>
              <a:rPr lang="el-GR" altLang="en-US" i="1" dirty="0"/>
              <a:t>π</a:t>
            </a:r>
            <a:r>
              <a:rPr lang="en-US" altLang="en-US" dirty="0" smtClean="0"/>
              <a:t>/2 and </a:t>
            </a:r>
            <a:r>
              <a:rPr lang="en-US" altLang="en-US" dirty="0"/>
              <a:t>polarizer at </a:t>
            </a:r>
            <a:r>
              <a:rPr lang="el-GR" altLang="en-US" dirty="0"/>
              <a:t>β</a:t>
            </a:r>
            <a:r>
              <a:rPr lang="en-US" altLang="en-US" dirty="0"/>
              <a:t> = </a:t>
            </a:r>
            <a:r>
              <a:rPr lang="el-GR" altLang="en-US" i="1" dirty="0"/>
              <a:t>π</a:t>
            </a:r>
            <a:r>
              <a:rPr lang="en-US" altLang="en-US" dirty="0"/>
              <a:t>/4 </a:t>
            </a:r>
            <a:endParaRPr lang="el-GR" altLang="en-US" dirty="0"/>
          </a:p>
        </p:txBody>
      </p:sp>
      <p:graphicFrame>
        <p:nvGraphicFramePr>
          <p:cNvPr id="51215" name="Object 32"/>
          <p:cNvGraphicFramePr>
            <a:graphicFrameLocks noChangeAspect="1"/>
          </p:cNvGraphicFramePr>
          <p:nvPr/>
        </p:nvGraphicFramePr>
        <p:xfrm>
          <a:off x="457200" y="6246813"/>
          <a:ext cx="2994025" cy="534987"/>
        </p:xfrm>
        <a:graphic>
          <a:graphicData uri="http://schemas.openxmlformats.org/presentationml/2006/ole">
            <p:oleObj spid="_x0000_s40967" name="Rovnica" r:id="rId8" imgW="2501640" imgH="393480" progId="Equation.3">
              <p:embed/>
            </p:oleObj>
          </a:graphicData>
        </a:graphic>
      </p:graphicFrame>
      <p:graphicFrame>
        <p:nvGraphicFramePr>
          <p:cNvPr id="51216" name="Object 33"/>
          <p:cNvGraphicFramePr>
            <a:graphicFrameLocks noChangeAspect="1"/>
          </p:cNvGraphicFramePr>
          <p:nvPr/>
        </p:nvGraphicFramePr>
        <p:xfrm>
          <a:off x="4876800" y="3970339"/>
          <a:ext cx="3781425" cy="525462"/>
        </p:xfrm>
        <a:graphic>
          <a:graphicData uri="http://schemas.openxmlformats.org/presentationml/2006/ole">
            <p:oleObj spid="_x0000_s40968" name="Rovnica" r:id="rId9" imgW="3162240" imgH="431640" progId="Equation.3">
              <p:embed/>
            </p:oleObj>
          </a:graphicData>
        </a:graphic>
      </p:graphicFrame>
      <p:graphicFrame>
        <p:nvGraphicFramePr>
          <p:cNvPr id="51217" name="Object 34"/>
          <p:cNvGraphicFramePr>
            <a:graphicFrameLocks noChangeAspect="1"/>
          </p:cNvGraphicFramePr>
          <p:nvPr/>
        </p:nvGraphicFramePr>
        <p:xfrm>
          <a:off x="4876800" y="4648200"/>
          <a:ext cx="3825875" cy="509587"/>
        </p:xfrm>
        <a:graphic>
          <a:graphicData uri="http://schemas.openxmlformats.org/presentationml/2006/ole">
            <p:oleObj spid="_x0000_s40969" name="Rovnica" r:id="rId10" imgW="3200400" imgH="431640" progId="Equation.3">
              <p:embed/>
            </p:oleObj>
          </a:graphicData>
        </a:graphic>
      </p:graphicFrame>
      <p:graphicFrame>
        <p:nvGraphicFramePr>
          <p:cNvPr id="51218" name="Object 35"/>
          <p:cNvGraphicFramePr>
            <a:graphicFrameLocks noChangeAspect="1"/>
          </p:cNvGraphicFramePr>
          <p:nvPr/>
        </p:nvGraphicFramePr>
        <p:xfrm>
          <a:off x="4873625" y="5257800"/>
          <a:ext cx="2624138" cy="533400"/>
        </p:xfrm>
        <a:graphic>
          <a:graphicData uri="http://schemas.openxmlformats.org/presentationml/2006/ole">
            <p:oleObj spid="_x0000_s40970" name="Rovnica" r:id="rId11" imgW="2197080" imgH="431640" progId="Equation.3">
              <p:embed/>
            </p:oleObj>
          </a:graphicData>
        </a:graphic>
      </p:graphicFrame>
      <p:graphicFrame>
        <p:nvGraphicFramePr>
          <p:cNvPr id="51219" name="Object 36"/>
          <p:cNvGraphicFramePr>
            <a:graphicFrameLocks noChangeAspect="1"/>
          </p:cNvGraphicFramePr>
          <p:nvPr/>
        </p:nvGraphicFramePr>
        <p:xfrm>
          <a:off x="4903788" y="6229350"/>
          <a:ext cx="2868612" cy="587375"/>
        </p:xfrm>
        <a:graphic>
          <a:graphicData uri="http://schemas.openxmlformats.org/presentationml/2006/ole">
            <p:oleObj spid="_x0000_s40971" name="Rovnica" r:id="rId12" imgW="2400120" imgH="431640" progId="Equation.3">
              <p:embed/>
            </p:oleObj>
          </a:graphicData>
        </a:graphic>
      </p:graphicFrame>
      <p:sp>
        <p:nvSpPr>
          <p:cNvPr id="51220" name="AutoShape 37"/>
          <p:cNvSpPr>
            <a:spLocks noChangeArrowheads="1"/>
          </p:cNvSpPr>
          <p:nvPr/>
        </p:nvSpPr>
        <p:spPr bwMode="auto">
          <a:xfrm>
            <a:off x="4132263" y="4149725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51221" name="AutoShape 38"/>
          <p:cNvSpPr>
            <a:spLocks noChangeArrowheads="1"/>
          </p:cNvSpPr>
          <p:nvPr/>
        </p:nvSpPr>
        <p:spPr bwMode="auto">
          <a:xfrm>
            <a:off x="4132263" y="4724400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51222" name="AutoShape 39"/>
          <p:cNvSpPr>
            <a:spLocks noChangeArrowheads="1"/>
          </p:cNvSpPr>
          <p:nvPr/>
        </p:nvSpPr>
        <p:spPr bwMode="auto">
          <a:xfrm>
            <a:off x="4132263" y="5299075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51223" name="AutoShape 40"/>
          <p:cNvSpPr>
            <a:spLocks noChangeArrowheads="1"/>
          </p:cNvSpPr>
          <p:nvPr/>
        </p:nvSpPr>
        <p:spPr bwMode="auto">
          <a:xfrm>
            <a:off x="4132263" y="6448425"/>
            <a:ext cx="360362" cy="142875"/>
          </a:xfrm>
          <a:prstGeom prst="rightArrow">
            <a:avLst>
              <a:gd name="adj1" fmla="val 50000"/>
              <a:gd name="adj2" fmla="val 63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graphicFrame>
        <p:nvGraphicFramePr>
          <p:cNvPr id="51224" name="Object 41"/>
          <p:cNvGraphicFramePr>
            <a:graphicFrameLocks noChangeAspect="1"/>
          </p:cNvGraphicFramePr>
          <p:nvPr/>
        </p:nvGraphicFramePr>
        <p:xfrm>
          <a:off x="539750" y="1412875"/>
          <a:ext cx="4533900" cy="1257300"/>
        </p:xfrm>
        <a:graphic>
          <a:graphicData uri="http://schemas.openxmlformats.org/presentationml/2006/ole">
            <p:oleObj spid="_x0000_s40972" name="Visio" r:id="rId13" imgW="6706317" imgH="1668227" progId="">
              <p:embed/>
            </p:oleObj>
          </a:graphicData>
        </a:graphic>
      </p:graphicFrame>
      <p:sp>
        <p:nvSpPr>
          <p:cNvPr id="25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6" name="Object 33"/>
          <p:cNvGraphicFramePr>
            <a:graphicFrameLocks noChangeAspect="1"/>
          </p:cNvGraphicFramePr>
          <p:nvPr/>
        </p:nvGraphicFramePr>
        <p:xfrm>
          <a:off x="990600" y="3810000"/>
          <a:ext cx="4386921" cy="609601"/>
        </p:xfrm>
        <a:graphic>
          <a:graphicData uri="http://schemas.openxmlformats.org/presentationml/2006/ole">
            <p:oleObj spid="_x0000_s31753" name="Rovnica" r:id="rId3" imgW="3162240" imgH="431640" progId="Equation.3">
              <p:embed/>
            </p:oleObj>
          </a:graphicData>
        </a:graphic>
      </p:graphicFrame>
      <p:graphicFrame>
        <p:nvGraphicFramePr>
          <p:cNvPr id="51217" name="Object 34"/>
          <p:cNvGraphicFramePr>
            <a:graphicFrameLocks noChangeAspect="1"/>
          </p:cNvGraphicFramePr>
          <p:nvPr/>
        </p:nvGraphicFramePr>
        <p:xfrm>
          <a:off x="974725" y="4648200"/>
          <a:ext cx="4054475" cy="540035"/>
        </p:xfrm>
        <a:graphic>
          <a:graphicData uri="http://schemas.openxmlformats.org/presentationml/2006/ole">
            <p:oleObj spid="_x0000_s31754" name="Rovnica" r:id="rId4" imgW="3200400" imgH="431640" progId="Equation.3">
              <p:embed/>
            </p:oleObj>
          </a:graphicData>
        </a:graphic>
      </p:graphicFrame>
      <p:graphicFrame>
        <p:nvGraphicFramePr>
          <p:cNvPr id="51218" name="Object 35"/>
          <p:cNvGraphicFramePr>
            <a:graphicFrameLocks noChangeAspect="1"/>
          </p:cNvGraphicFramePr>
          <p:nvPr/>
        </p:nvGraphicFramePr>
        <p:xfrm>
          <a:off x="957262" y="5334000"/>
          <a:ext cx="2776538" cy="564378"/>
        </p:xfrm>
        <a:graphic>
          <a:graphicData uri="http://schemas.openxmlformats.org/presentationml/2006/ole">
            <p:oleObj spid="_x0000_s31755" name="Rovnica" r:id="rId5" imgW="2197080" imgH="431640" progId="Equation.3">
              <p:embed/>
            </p:oleObj>
          </a:graphicData>
        </a:graphic>
      </p:graphicFrame>
      <p:graphicFrame>
        <p:nvGraphicFramePr>
          <p:cNvPr id="51219" name="Object 36"/>
          <p:cNvGraphicFramePr>
            <a:graphicFrameLocks noChangeAspect="1"/>
          </p:cNvGraphicFramePr>
          <p:nvPr/>
        </p:nvGraphicFramePr>
        <p:xfrm>
          <a:off x="990600" y="6172200"/>
          <a:ext cx="2868612" cy="587375"/>
        </p:xfrm>
        <a:graphic>
          <a:graphicData uri="http://schemas.openxmlformats.org/presentationml/2006/ole">
            <p:oleObj spid="_x0000_s31756" name="Rovnica" r:id="rId6" imgW="2400120" imgH="431640" progId="Equation.3">
              <p:embed/>
            </p:oleObj>
          </a:graphicData>
        </a:graphic>
      </p:graphicFrame>
      <p:graphicFrame>
        <p:nvGraphicFramePr>
          <p:cNvPr id="51224" name="Object 41"/>
          <p:cNvGraphicFramePr>
            <a:graphicFrameLocks noChangeAspect="1"/>
          </p:cNvGraphicFramePr>
          <p:nvPr/>
        </p:nvGraphicFramePr>
        <p:xfrm>
          <a:off x="381000" y="1371600"/>
          <a:ext cx="8223250" cy="2280397"/>
        </p:xfrm>
        <a:graphic>
          <a:graphicData uri="http://schemas.openxmlformats.org/presentationml/2006/ole">
            <p:oleObj spid="_x0000_s31757" name="Visio" r:id="rId7" imgW="6706317" imgH="1668227" progId="">
              <p:embed/>
            </p:oleObj>
          </a:graphicData>
        </a:graphic>
      </p:graphicFrame>
      <p:sp>
        <p:nvSpPr>
          <p:cNvPr id="25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Measuring the Stokes parameters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I, Q, U, V</a:t>
            </a:r>
          </a:p>
          <a:p>
            <a:pPr lvl="0" algn="ctr">
              <a:spcBef>
                <a:spcPct val="0"/>
              </a:spcBef>
            </a:pPr>
            <a:r>
              <a:rPr kumimoji="0" lang="en-US" sz="4000" b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Recipe</a:t>
            </a:r>
            <a:r>
              <a:rPr kumimoji="0" lang="en-US" sz="4000" b="1" i="1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Pravá zložená zátvorka 25"/>
          <p:cNvSpPr/>
          <p:nvPr/>
        </p:nvSpPr>
        <p:spPr>
          <a:xfrm>
            <a:off x="5562600" y="3886200"/>
            <a:ext cx="381000" cy="20574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lokTextu 26"/>
          <p:cNvSpPr txBox="1"/>
          <p:nvPr/>
        </p:nvSpPr>
        <p:spPr>
          <a:xfrm>
            <a:off x="6111613" y="4286071"/>
            <a:ext cx="27693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waveplate</a:t>
            </a:r>
            <a:r>
              <a:rPr lang="en-US" sz="2000" dirty="0" smtClean="0"/>
              <a:t> removed</a:t>
            </a:r>
          </a:p>
          <a:p>
            <a:pPr algn="ctr">
              <a:buFont typeface="Symbol"/>
              <a:buChar char="j"/>
            </a:pPr>
            <a:r>
              <a:rPr lang="en-US" sz="2000" i="1" dirty="0" smtClean="0"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0</a:t>
            </a:r>
          </a:p>
          <a:p>
            <a:pPr algn="ctr"/>
            <a:r>
              <a:rPr lang="en-US" sz="2000" dirty="0" smtClean="0">
                <a:sym typeface="Symbol"/>
              </a:rPr>
              <a:t>i.e. no </a:t>
            </a:r>
            <a:r>
              <a:rPr lang="en-US" sz="2000" dirty="0" err="1" smtClean="0">
                <a:sym typeface="Symbol"/>
              </a:rPr>
              <a:t>retardance</a:t>
            </a:r>
            <a:endParaRPr lang="en-US" sz="2000" dirty="0" smtClean="0">
              <a:sym typeface="Symbol"/>
            </a:endParaRPr>
          </a:p>
          <a:p>
            <a:pPr algn="ctr"/>
            <a:r>
              <a:rPr lang="en-US" sz="2000" dirty="0" smtClean="0">
                <a:sym typeface="Symbol"/>
              </a:rPr>
              <a:t>only rotation of polarizer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68513"/>
            <a:ext cx="4572000" cy="45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Polarized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transfer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4747822" y="1371600"/>
            <a:ext cx="43199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Magnetic field - an anisotropy in plasma generating polarization of radiation   </a:t>
            </a:r>
          </a:p>
          <a:p>
            <a:r>
              <a:rPr lang="en-US" sz="2000" dirty="0" smtClean="0"/>
              <a:t>                            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B  - </a:t>
            </a:r>
            <a:r>
              <a:rPr lang="en-US" sz="2000" dirty="0" smtClean="0"/>
              <a:t>the magnetic field vector</a:t>
            </a:r>
          </a:p>
          <a:p>
            <a:pPr>
              <a:buFont typeface="Symbol"/>
              <a:buChar char="j"/>
            </a:pPr>
            <a:r>
              <a:rPr lang="en-US" sz="2000" dirty="0" smtClean="0">
                <a:sym typeface="Symbol"/>
              </a:rPr>
              <a:t> - an azimuth of </a:t>
            </a:r>
            <a:r>
              <a:rPr lang="en-US" sz="2000" b="1" dirty="0" smtClean="0">
                <a:solidFill>
                  <a:srgbClr val="0070C0"/>
                </a:solidFill>
              </a:rPr>
              <a:t>B</a:t>
            </a:r>
            <a:r>
              <a:rPr lang="en-US" sz="2000" dirty="0" smtClean="0">
                <a:sym typeface="Symbol"/>
              </a:rPr>
              <a:t> </a:t>
            </a:r>
          </a:p>
          <a:p>
            <a:r>
              <a:rPr lang="en-US" sz="2000" dirty="0" smtClean="0">
                <a:sym typeface="Symbol"/>
              </a:rPr>
              <a:t></a:t>
            </a:r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- an inclination of </a:t>
            </a:r>
            <a:r>
              <a:rPr lang="en-US" sz="2000" b="1" dirty="0" smtClean="0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Zeeman splitting of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levels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52550"/>
            <a:ext cx="7791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735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Zeeman splitting of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levels 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lines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08000" cy="362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32064"/>
            <a:ext cx="2057400" cy="122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8022" y="4800600"/>
            <a:ext cx="704597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Natural or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unpolarized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light</a:t>
            </a:r>
          </a:p>
        </p:txBody>
      </p:sp>
      <p:pic>
        <p:nvPicPr>
          <p:cNvPr id="4" name="Zástupný symbol obsahu 3" descr="Figure_28_08_04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3657600"/>
            <a:ext cx="3200400" cy="2875852"/>
          </a:xfrm>
        </p:spPr>
      </p:pic>
      <p:sp>
        <p:nvSpPr>
          <p:cNvPr id="6" name="BlokTextu 5"/>
          <p:cNvSpPr txBox="1"/>
          <p:nvPr/>
        </p:nvSpPr>
        <p:spPr>
          <a:xfrm>
            <a:off x="533400" y="129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smtClean="0"/>
              <a:t>an excited atom radiates a photon for roughly 10</a:t>
            </a:r>
            <a:r>
              <a:rPr lang="en-US" altLang="en-US" sz="2200" baseline="30000" dirty="0" smtClean="0"/>
              <a:t>-8</a:t>
            </a:r>
            <a:r>
              <a:rPr lang="en-US" altLang="en-US" sz="2200" dirty="0" smtClean="0"/>
              <a:t> s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smtClean="0"/>
              <a:t>a photon  </a:t>
            </a:r>
            <a:r>
              <a:rPr lang="en-US" altLang="en-US" sz="2200" dirty="0" smtClean="0">
                <a:cs typeface="Times New Roman"/>
              </a:rPr>
              <a:t>=  </a:t>
            </a:r>
            <a:r>
              <a:rPr lang="en-US" altLang="en-US" sz="2200" dirty="0" smtClean="0"/>
              <a:t>a wave train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sz="2200" dirty="0" smtClean="0"/>
              <a:t>a beam of natural (</a:t>
            </a:r>
            <a:r>
              <a:rPr lang="en-US" altLang="en-US" sz="2200" dirty="0" err="1" smtClean="0"/>
              <a:t>unpolarized</a:t>
            </a:r>
            <a:r>
              <a:rPr lang="en-US" altLang="en-US" sz="2200" dirty="0" smtClean="0"/>
              <a:t>) light  </a:t>
            </a:r>
            <a:r>
              <a:rPr lang="en-US" altLang="en-US" sz="2200" dirty="0" smtClean="0">
                <a:cs typeface="Times New Roman"/>
              </a:rPr>
              <a:t>=  </a:t>
            </a:r>
            <a:r>
              <a:rPr lang="en-US" altLang="en-US" sz="2200" dirty="0" smtClean="0"/>
              <a:t>a large number of wave trains with randomly-oriented oscillation planes of their electric vectors    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5105400" y="3962400"/>
          <a:ext cx="2565400" cy="2768600"/>
        </p:xfrm>
        <a:graphic>
          <a:graphicData uri="http://schemas.openxmlformats.org/presentationml/2006/ole">
            <p:oleObj spid="_x0000_s2050" name="Visio" r:id="rId4" imgW="1631290" imgH="190042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Polarized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transfer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540" y="2133600"/>
            <a:ext cx="41884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057400" y="990600"/>
            <a:ext cx="485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Radiative</a:t>
            </a:r>
            <a:r>
              <a:rPr lang="en-US" sz="2400" dirty="0" smtClean="0"/>
              <a:t> transfer equation </a:t>
            </a:r>
          </a:p>
          <a:p>
            <a:pPr algn="ctr"/>
            <a:r>
              <a:rPr lang="en-US" sz="2400" dirty="0" smtClean="0"/>
              <a:t>for radiation propagating along z axis</a:t>
            </a:r>
          </a:p>
          <a:p>
            <a:pPr algn="ctr"/>
            <a:r>
              <a:rPr lang="en-US" sz="2400" dirty="0" smtClean="0"/>
              <a:t>in vector form</a:t>
            </a:r>
            <a:endParaRPr lang="en-US" sz="2400" dirty="0"/>
          </a:p>
        </p:txBody>
      </p:sp>
      <p:sp>
        <p:nvSpPr>
          <p:cNvPr id="7" name="BlokTextu 6"/>
          <p:cNvSpPr txBox="1"/>
          <p:nvPr/>
        </p:nvSpPr>
        <p:spPr>
          <a:xfrm>
            <a:off x="1371600" y="3745468"/>
            <a:ext cx="6705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where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en-US" sz="2400" dirty="0" smtClean="0">
                <a:cs typeface="Times New Roman" pitchFamily="18" charset="0"/>
              </a:rPr>
              <a:t> is the Stokes vector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I, Q, U, 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                   is the </a:t>
            </a:r>
            <a:r>
              <a:rPr lang="en-US" sz="2400" b="1" dirty="0" smtClean="0">
                <a:cs typeface="Times New Roman" pitchFamily="18" charset="0"/>
              </a:rPr>
              <a:t>absorption matrix</a:t>
            </a:r>
          </a:p>
          <a:p>
            <a:endParaRPr lang="en-US" sz="2400" b="1" dirty="0" smtClean="0">
              <a:cs typeface="Times New Roman" pitchFamily="18" charset="0"/>
            </a:endParaRPr>
          </a:p>
          <a:p>
            <a:r>
              <a:rPr lang="en-US" sz="2400" b="1" dirty="0" smtClean="0">
                <a:cs typeface="Times New Roman" pitchFamily="18" charset="0"/>
              </a:rPr>
              <a:t>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en-US" sz="2400" b="1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is the source function           </a:t>
            </a:r>
            <a:endParaRPr lang="en-US" sz="2400" b="1" dirty="0"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1783" t="23529" r="49121" b="29412"/>
          <a:stretch>
            <a:fillRect/>
          </a:stretch>
        </p:blipFill>
        <p:spPr bwMode="auto">
          <a:xfrm>
            <a:off x="2209800" y="4343400"/>
            <a:ext cx="38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Polarized 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radiative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transfer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00" y="2501043"/>
            <a:ext cx="8424000" cy="21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1295400" y="100947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Radiative</a:t>
            </a:r>
            <a:r>
              <a:rPr lang="en-US" sz="2400" dirty="0" smtClean="0"/>
              <a:t> transfer equation in LTE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(z)</a:t>
            </a:r>
            <a:r>
              <a:rPr lang="en-US" sz="2400" dirty="0" smtClean="0"/>
              <a:t> = (B, 0, 0, 0), where B is the Planck function</a:t>
            </a:r>
          </a:p>
          <a:p>
            <a:pPr algn="ctr"/>
            <a:r>
              <a:rPr lang="en-US" sz="2400" dirty="0" smtClean="0"/>
              <a:t>in matrix form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Elements of the absorption matrix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78845"/>
            <a:ext cx="4876800" cy="42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kTextu 3"/>
          <p:cNvSpPr txBox="1"/>
          <p:nvPr/>
        </p:nvSpPr>
        <p:spPr>
          <a:xfrm>
            <a:off x="2667000" y="5181600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>
                <a:sym typeface="Symbol"/>
              </a:rPr>
              <a:t></a:t>
            </a:r>
            <a:r>
              <a:rPr lang="en-US" baseline="-25000" dirty="0" smtClean="0">
                <a:sym typeface="Symbol"/>
              </a:rPr>
              <a:t>0       </a:t>
            </a:r>
            <a:r>
              <a:rPr lang="en-US" dirty="0" smtClean="0">
                <a:sym typeface="Symbol"/>
              </a:rPr>
              <a:t>the ratio of the line and continuum absorption coefficients</a:t>
            </a:r>
            <a:endParaRPr lang="en-US" baseline="-25000" dirty="0" smtClean="0">
              <a:sym typeface="Symbol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ym typeface="Symbol"/>
              </a:rPr>
              <a:t></a:t>
            </a:r>
            <a:r>
              <a:rPr lang="en-US" baseline="-25000" dirty="0" smtClean="0">
                <a:sym typeface="Symbol"/>
              </a:rPr>
              <a:t>j</a:t>
            </a:r>
            <a:r>
              <a:rPr lang="en-US" dirty="0" smtClean="0">
                <a:sym typeface="Symbol"/>
              </a:rPr>
              <a:t>     the absorption profile   (j = </a:t>
            </a:r>
            <a:r>
              <a:rPr lang="en-US" i="1" dirty="0" smtClean="0">
                <a:sym typeface="Symbol"/>
              </a:rPr>
              <a:t>r, p, b)</a:t>
            </a:r>
            <a:endParaRPr lang="en-US" i="1" baseline="-25000" dirty="0" smtClean="0">
              <a:sym typeface="Symbol"/>
            </a:endParaRPr>
          </a:p>
          <a:p>
            <a:pPr>
              <a:spcAft>
                <a:spcPts val="300"/>
              </a:spcAft>
            </a:pPr>
            <a:r>
              <a:rPr lang="en-US" dirty="0" smtClean="0">
                <a:sym typeface="Symbol"/>
              </a:rPr>
              <a:t></a:t>
            </a:r>
            <a:r>
              <a:rPr lang="en-US" baseline="-25000" dirty="0" smtClean="0">
                <a:sym typeface="Symbol"/>
              </a:rPr>
              <a:t>j </a:t>
            </a:r>
            <a:r>
              <a:rPr lang="en-US" dirty="0" smtClean="0">
                <a:sym typeface="Symbol"/>
              </a:rPr>
              <a:t>    the anomalous dispersion profile</a:t>
            </a:r>
            <a:endParaRPr lang="en-US" baseline="-25000" dirty="0" smtClean="0">
              <a:sym typeface="Symbol"/>
            </a:endParaRPr>
          </a:p>
          <a:p>
            <a:pPr>
              <a:spcAft>
                <a:spcPts val="300"/>
              </a:spcAft>
              <a:buFont typeface="Symbol"/>
              <a:buChar char="j"/>
            </a:pPr>
            <a:r>
              <a:rPr lang="en-US" dirty="0" smtClean="0">
                <a:sym typeface="Symbol"/>
              </a:rPr>
              <a:t>      the azimuth of the magnetic field vector </a:t>
            </a:r>
          </a:p>
          <a:p>
            <a:pPr>
              <a:spcAft>
                <a:spcPts val="300"/>
              </a:spcAft>
            </a:pPr>
            <a:r>
              <a:rPr lang="en-US" dirty="0" smtClean="0">
                <a:sym typeface="Symbol"/>
              </a:rPr>
              <a:t></a:t>
            </a:r>
            <a:r>
              <a:rPr lang="en-US" b="1" dirty="0" smtClean="0">
                <a:solidFill>
                  <a:srgbClr val="0070C0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      the inclination of the magnetic field vector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5143500"/>
            <a:ext cx="31146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" y="990600"/>
            <a:ext cx="5600700" cy="272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921"/>
            <a:ext cx="5112000" cy="196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838200" y="3828121"/>
            <a:ext cx="47751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Voigt function</a:t>
            </a:r>
          </a:p>
          <a:p>
            <a:endParaRPr lang="en-US" sz="2400" dirty="0" smtClean="0"/>
          </a:p>
          <a:p>
            <a:r>
              <a:rPr lang="en-US" sz="2400" dirty="0" smtClean="0"/>
              <a:t>Faraday function</a:t>
            </a:r>
          </a:p>
          <a:p>
            <a:endParaRPr lang="en-US" sz="2400" dirty="0" smtClean="0"/>
          </a:p>
          <a:p>
            <a:r>
              <a:rPr lang="en-US" sz="2400" dirty="0" smtClean="0"/>
              <a:t>Normalized strength of a component</a:t>
            </a:r>
            <a:endParaRPr lang="en-US" sz="2400" dirty="0"/>
          </a:p>
        </p:txBody>
      </p:sp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Absorption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and anomalous dispersion profiles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0800" y="3124200"/>
            <a:ext cx="4068000" cy="187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800" y="990612"/>
            <a:ext cx="4716000" cy="22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Absorption</a:t>
            </a:r>
            <a:r>
              <a:rPr kumimoji="0" lang="en-US" sz="4000" b="1" i="0" u="none" strike="noStrike" kern="1200" cap="none" spc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and anomalous dispersion profiles</a:t>
            </a:r>
            <a:endParaRPr kumimoji="0" lang="en-US" sz="4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929536"/>
            <a:ext cx="3636000" cy="109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720408"/>
            <a:ext cx="4428000" cy="113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2057400" y="6172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Land</a:t>
            </a:r>
            <a:r>
              <a:rPr lang="sk-SK" sz="2400" dirty="0" smtClean="0"/>
              <a:t>é</a:t>
            </a:r>
            <a:r>
              <a:rPr lang="en-US" sz="2400" dirty="0" smtClean="0"/>
              <a:t> factor</a:t>
            </a:r>
            <a:endParaRPr lang="en-US" sz="2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334000" y="50364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err="1" smtClean="0"/>
              <a:t>wavelength</a:t>
            </a:r>
            <a:r>
              <a:rPr lang="sk-SK" sz="2400" dirty="0" smtClean="0"/>
              <a:t> </a:t>
            </a:r>
            <a:r>
              <a:rPr lang="sk-SK" sz="2400" dirty="0" err="1" smtClean="0"/>
              <a:t>shift</a:t>
            </a:r>
            <a:r>
              <a:rPr lang="sk-SK" sz="2400" dirty="0" smtClean="0"/>
              <a:t> </a:t>
            </a:r>
            <a:r>
              <a:rPr lang="sk-SK" sz="2400" dirty="0" err="1" smtClean="0"/>
              <a:t>of</a:t>
            </a:r>
            <a:r>
              <a:rPr lang="sk-SK" sz="2400" dirty="0" smtClean="0"/>
              <a:t> </a:t>
            </a:r>
            <a:r>
              <a:rPr lang="sk-SK" sz="2400" dirty="0" err="1" smtClean="0"/>
              <a:t>Zeeman</a:t>
            </a:r>
            <a:r>
              <a:rPr lang="sk-SK" sz="2400" dirty="0" smtClean="0"/>
              <a:t> </a:t>
            </a:r>
            <a:r>
              <a:rPr lang="sk-SK" sz="2400" dirty="0" err="1" smtClean="0"/>
              <a:t>components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3307" t="2297" r="5742"/>
          <a:stretch>
            <a:fillRect/>
          </a:stretch>
        </p:blipFill>
        <p:spPr bwMode="auto">
          <a:xfrm>
            <a:off x="0" y="381000"/>
            <a:ext cx="906646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Sources and credits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https://www.slideshare.net/solohermelin/polarization-43121045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http://emanim.szialab.org/</a:t>
            </a:r>
            <a:endParaRPr lang="en-US" dirty="0" smtClean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we mean by “polarization”</a:t>
            </a:r>
          </a:p>
        </p:txBody>
      </p:sp>
      <p:pic>
        <p:nvPicPr>
          <p:cNvPr id="4" name="Zástupný symbol obsahu 3" descr="Figure_28_08_04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657600"/>
            <a:ext cx="3200400" cy="2875852"/>
          </a:xfrm>
        </p:spPr>
      </p:pic>
      <p:pic>
        <p:nvPicPr>
          <p:cNvPr id="5" name="Obrázok 4" descr="Figure_28_08_0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800" y="4038600"/>
            <a:ext cx="5544000" cy="2572416"/>
          </a:xfrm>
          <a:prstGeom prst="rect">
            <a:avLst/>
          </a:prstGeom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533400" y="11430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614488" lvl="0" indent="-1614488">
              <a:spcAft>
                <a:spcPts val="600"/>
              </a:spcAft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Polarization </a:t>
            </a:r>
            <a:r>
              <a:rPr lang="en-US" sz="2200" dirty="0" smtClean="0"/>
              <a:t>= an existence of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spatial alignment of wave </a:t>
            </a:r>
            <a:r>
              <a:rPr lang="en-US" altLang="en-US" sz="2200" dirty="0" smtClean="0"/>
              <a:t>oscillation planes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 light beam</a:t>
            </a:r>
          </a:p>
          <a:p>
            <a:pPr marL="1614488" lvl="0" indent="-1614488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b="1" i="1" dirty="0" smtClean="0"/>
              <a:t>or in other words</a:t>
            </a:r>
            <a:endParaRPr kumimoji="0" lang="en-US" sz="2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24000" lvl="0" indent="-180975">
              <a:spcAft>
                <a:spcPts val="600"/>
              </a:spcAft>
              <a:defRPr/>
            </a:pPr>
            <a:r>
              <a:rPr lang="en-US" sz="2200" dirty="0" smtClean="0"/>
              <a:t>= an existence of a preferred direction of oscillation of electric vectors of light waves in a beam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Methods of achieving polarization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Polarization is a result of </a:t>
            </a:r>
            <a:r>
              <a:rPr lang="en-US" sz="2400" b="1" dirty="0" smtClean="0"/>
              <a:t>an asymmetry</a:t>
            </a:r>
            <a:r>
              <a:rPr lang="en-US" sz="2400" dirty="0" smtClean="0"/>
              <a:t> in an optical process </a:t>
            </a:r>
          </a:p>
          <a:p>
            <a:pPr lvl="0">
              <a:spcBef>
                <a:spcPts val="0"/>
              </a:spcBef>
              <a:buNone/>
            </a:pPr>
            <a:r>
              <a:rPr lang="en-US" sz="1800" b="1" i="1" dirty="0" smtClean="0"/>
              <a:t>          or in other words</a:t>
            </a:r>
            <a:r>
              <a:rPr lang="en-US" sz="2400" dirty="0" smtClean="0"/>
              <a:t>            </a:t>
            </a:r>
            <a:r>
              <a:rPr lang="en-US" sz="2400" b="1" dirty="0" smtClean="0"/>
              <a:t>an anisotropy</a:t>
            </a:r>
            <a:r>
              <a:rPr lang="en-US" sz="2400" dirty="0" smtClean="0"/>
              <a:t> in properties of a medium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Basic processes generating polarization:</a:t>
            </a:r>
          </a:p>
          <a:p>
            <a:pPr marL="727075"/>
            <a:r>
              <a:rPr lang="en-US" sz="2400" dirty="0" smtClean="0"/>
              <a:t>reflection</a:t>
            </a:r>
          </a:p>
          <a:p>
            <a:pPr marL="727075"/>
            <a:r>
              <a:rPr lang="en-US" sz="2400" dirty="0" smtClean="0"/>
              <a:t>scattering </a:t>
            </a:r>
          </a:p>
          <a:p>
            <a:pPr marL="727075"/>
            <a:r>
              <a:rPr lang="en-US" sz="2400" dirty="0" smtClean="0"/>
              <a:t>birefringence</a:t>
            </a:r>
          </a:p>
          <a:p>
            <a:pPr marL="727075"/>
            <a:r>
              <a:rPr lang="en-US" sz="2400" dirty="0" err="1" smtClean="0"/>
              <a:t>dichroism</a:t>
            </a:r>
            <a:r>
              <a:rPr lang="en-US" sz="2400" dirty="0" smtClean="0"/>
              <a:t> (or selective absorption)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Polarization ellipse</a:t>
            </a:r>
          </a:p>
        </p:txBody>
      </p:sp>
      <p:pic>
        <p:nvPicPr>
          <p:cNvPr id="4" name="Zástupný symbol obsahu 3" descr="Polarimetry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6858000" cy="5506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5" name="Object 32"/>
          <p:cNvGraphicFramePr>
            <a:graphicFrameLocks noChangeAspect="1"/>
          </p:cNvGraphicFramePr>
          <p:nvPr/>
        </p:nvGraphicFramePr>
        <p:xfrm>
          <a:off x="5714325" y="3352800"/>
          <a:ext cx="3582075" cy="2438400"/>
        </p:xfrm>
        <a:graphic>
          <a:graphicData uri="http://schemas.openxmlformats.org/presentationml/2006/ole">
            <p:oleObj spid="_x0000_s4105" name="Visio" r:id="rId3" imgW="3339174" imgH="2255249" progId="">
              <p:embed/>
            </p:oleObj>
          </a:graphicData>
        </a:graphic>
      </p:graphicFrame>
      <p:graphicFrame>
        <p:nvGraphicFramePr>
          <p:cNvPr id="29702" name="Object 19"/>
          <p:cNvGraphicFramePr>
            <a:graphicFrameLocks noChangeAspect="1"/>
          </p:cNvGraphicFramePr>
          <p:nvPr/>
        </p:nvGraphicFramePr>
        <p:xfrm>
          <a:off x="533400" y="1142999"/>
          <a:ext cx="2552541" cy="684000"/>
        </p:xfrm>
        <a:graphic>
          <a:graphicData uri="http://schemas.openxmlformats.org/presentationml/2006/ole">
            <p:oleObj spid="_x0000_s4098" name="Rovnica" r:id="rId4" imgW="1041120" imgH="279360" progId="Equation.3">
              <p:embed/>
            </p:oleObj>
          </a:graphicData>
        </a:graphic>
      </p:graphicFrame>
      <p:sp>
        <p:nvSpPr>
          <p:cNvPr id="29703" name="Text Box 20"/>
          <p:cNvSpPr txBox="1">
            <a:spLocks noChangeArrowheads="1"/>
          </p:cNvSpPr>
          <p:nvPr/>
        </p:nvSpPr>
        <p:spPr bwMode="auto">
          <a:xfrm>
            <a:off x="555903" y="2069068"/>
            <a:ext cx="6788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dirty="0" smtClean="0"/>
              <a:t>Eliminating </a:t>
            </a:r>
            <a:r>
              <a:rPr lang="en-US" altLang="en-US" sz="2000" i="1" dirty="0" smtClean="0">
                <a:latin typeface="Times New Roman" pitchFamily="18" charset="0"/>
                <a:sym typeface="Symbol"/>
              </a:rPr>
              <a:t>t</a:t>
            </a:r>
            <a:r>
              <a:rPr lang="en-US" altLang="en-US" sz="2000" dirty="0" smtClean="0">
                <a:sym typeface="Symbol"/>
              </a:rPr>
              <a:t> dependence in above equations one can obtain: </a:t>
            </a:r>
            <a:endParaRPr lang="en-US" altLang="en-US" sz="2000" dirty="0"/>
          </a:p>
        </p:txBody>
      </p:sp>
      <p:graphicFrame>
        <p:nvGraphicFramePr>
          <p:cNvPr id="29704" name="Object 21"/>
          <p:cNvGraphicFramePr>
            <a:graphicFrameLocks noChangeAspect="1"/>
          </p:cNvGraphicFramePr>
          <p:nvPr/>
        </p:nvGraphicFramePr>
        <p:xfrm>
          <a:off x="3352801" y="1143000"/>
          <a:ext cx="2508003" cy="684000"/>
        </p:xfrm>
        <a:graphic>
          <a:graphicData uri="http://schemas.openxmlformats.org/presentationml/2006/ole">
            <p:oleObj spid="_x0000_s4099" name="Equation" r:id="rId5" imgW="1231366" imgH="380835" progId="Equation.3">
              <p:embed/>
            </p:oleObj>
          </a:graphicData>
        </a:graphic>
      </p:graphicFrame>
      <p:graphicFrame>
        <p:nvGraphicFramePr>
          <p:cNvPr id="29705" name="Object 22"/>
          <p:cNvGraphicFramePr>
            <a:graphicFrameLocks noChangeAspect="1"/>
          </p:cNvGraphicFramePr>
          <p:nvPr/>
        </p:nvGraphicFramePr>
        <p:xfrm>
          <a:off x="971550" y="2636838"/>
          <a:ext cx="7407275" cy="847725"/>
        </p:xfrm>
        <a:graphic>
          <a:graphicData uri="http://schemas.openxmlformats.org/presentationml/2006/ole">
            <p:oleObj spid="_x0000_s4100" name="Equation" r:id="rId6" imgW="4318000" imgH="495300" progId="Equation.3">
              <p:embed/>
            </p:oleObj>
          </a:graphicData>
        </a:graphic>
      </p:graphicFrame>
      <p:graphicFrame>
        <p:nvGraphicFramePr>
          <p:cNvPr id="29706" name="Object 23"/>
          <p:cNvGraphicFramePr>
            <a:graphicFrameLocks noChangeAspect="1"/>
          </p:cNvGraphicFramePr>
          <p:nvPr/>
        </p:nvGraphicFramePr>
        <p:xfrm>
          <a:off x="900113" y="3429000"/>
          <a:ext cx="3049587" cy="827088"/>
        </p:xfrm>
        <a:graphic>
          <a:graphicData uri="http://schemas.openxmlformats.org/presentationml/2006/ole">
            <p:oleObj spid="_x0000_s4101" name="Equation" r:id="rId7" imgW="1777229" imgH="482391" progId="Equation.3">
              <p:embed/>
            </p:oleObj>
          </a:graphicData>
        </a:graphic>
      </p:graphicFrame>
      <p:graphicFrame>
        <p:nvGraphicFramePr>
          <p:cNvPr id="29707" name="Object 24"/>
          <p:cNvGraphicFramePr>
            <a:graphicFrameLocks noChangeAspect="1"/>
          </p:cNvGraphicFramePr>
          <p:nvPr/>
        </p:nvGraphicFramePr>
        <p:xfrm>
          <a:off x="971550" y="4292600"/>
          <a:ext cx="3441700" cy="827088"/>
        </p:xfrm>
        <a:graphic>
          <a:graphicData uri="http://schemas.openxmlformats.org/presentationml/2006/ole">
            <p:oleObj spid="_x0000_s4102" name="Equation" r:id="rId8" imgW="2006600" imgH="482600" progId="Equation.3">
              <p:embed/>
            </p:oleObj>
          </a:graphicData>
        </a:graphic>
      </p:graphicFrame>
      <p:graphicFrame>
        <p:nvGraphicFramePr>
          <p:cNvPr id="29708" name="Object 25"/>
          <p:cNvGraphicFramePr>
            <a:graphicFrameLocks noChangeAspect="1"/>
          </p:cNvGraphicFramePr>
          <p:nvPr/>
        </p:nvGraphicFramePr>
        <p:xfrm>
          <a:off x="971550" y="5084763"/>
          <a:ext cx="3571875" cy="804862"/>
        </p:xfrm>
        <a:graphic>
          <a:graphicData uri="http://schemas.openxmlformats.org/presentationml/2006/ole">
            <p:oleObj spid="_x0000_s4103" name="Equation" r:id="rId9" imgW="2082800" imgH="469900" progId="Equation.3">
              <p:embed/>
            </p:oleObj>
          </a:graphicData>
        </a:graphic>
      </p:graphicFrame>
      <p:graphicFrame>
        <p:nvGraphicFramePr>
          <p:cNvPr id="29709" name="Object 26"/>
          <p:cNvGraphicFramePr>
            <a:graphicFrameLocks noChangeAspect="1"/>
          </p:cNvGraphicFramePr>
          <p:nvPr/>
        </p:nvGraphicFramePr>
        <p:xfrm>
          <a:off x="568325" y="5884863"/>
          <a:ext cx="4902200" cy="935037"/>
        </p:xfrm>
        <a:graphic>
          <a:graphicData uri="http://schemas.openxmlformats.org/presentationml/2006/ole">
            <p:oleObj spid="_x0000_s4104" name="Rovnica" r:id="rId10" imgW="2857320" imgH="545760" progId="Equation.3">
              <p:embed/>
            </p:oleObj>
          </a:graphicData>
        </a:graphic>
      </p:graphicFrame>
      <p:sp>
        <p:nvSpPr>
          <p:cNvPr id="29710" name="AutoShape 27"/>
          <p:cNvSpPr>
            <a:spLocks noChangeArrowheads="1"/>
          </p:cNvSpPr>
          <p:nvPr/>
        </p:nvSpPr>
        <p:spPr bwMode="auto">
          <a:xfrm>
            <a:off x="5148263" y="3789363"/>
            <a:ext cx="144462" cy="1152525"/>
          </a:xfrm>
          <a:prstGeom prst="curvedLeftArrow">
            <a:avLst>
              <a:gd name="adj1" fmla="val 159561"/>
              <a:gd name="adj2" fmla="val 3191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29711" name="AutoShape 28"/>
          <p:cNvSpPr>
            <a:spLocks noChangeArrowheads="1"/>
          </p:cNvSpPr>
          <p:nvPr/>
        </p:nvSpPr>
        <p:spPr bwMode="auto">
          <a:xfrm>
            <a:off x="5580063" y="4581525"/>
            <a:ext cx="144462" cy="1150938"/>
          </a:xfrm>
          <a:prstGeom prst="curvedLeftArrow">
            <a:avLst>
              <a:gd name="adj1" fmla="val 159341"/>
              <a:gd name="adj2" fmla="val 31868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29712" name="AutoShape 29"/>
          <p:cNvSpPr>
            <a:spLocks noChangeArrowheads="1"/>
          </p:cNvSpPr>
          <p:nvPr/>
        </p:nvSpPr>
        <p:spPr bwMode="auto">
          <a:xfrm>
            <a:off x="5148263" y="5516563"/>
            <a:ext cx="144462" cy="1079500"/>
          </a:xfrm>
          <a:prstGeom prst="curvedLeftArrow">
            <a:avLst>
              <a:gd name="adj1" fmla="val 149451"/>
              <a:gd name="adj2" fmla="val 29890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29713" name="AutoShape 30"/>
          <p:cNvSpPr>
            <a:spLocks noChangeArrowheads="1"/>
          </p:cNvSpPr>
          <p:nvPr/>
        </p:nvSpPr>
        <p:spPr bwMode="auto">
          <a:xfrm>
            <a:off x="4643438" y="3213100"/>
            <a:ext cx="144462" cy="936625"/>
          </a:xfrm>
          <a:prstGeom prst="curvedLeftArrow">
            <a:avLst>
              <a:gd name="adj1" fmla="val 129671"/>
              <a:gd name="adj2" fmla="val 25934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e-IL" altLang="en-US" b="1"/>
          </a:p>
        </p:txBody>
      </p:sp>
      <p:sp>
        <p:nvSpPr>
          <p:cNvPr id="29714" name="Text Box 31"/>
          <p:cNvSpPr txBox="1">
            <a:spLocks noChangeArrowheads="1"/>
          </p:cNvSpPr>
          <p:nvPr/>
        </p:nvSpPr>
        <p:spPr bwMode="auto">
          <a:xfrm>
            <a:off x="6160943" y="6229290"/>
            <a:ext cx="22210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altLang="en-US" sz="2000" dirty="0"/>
              <a:t> </a:t>
            </a:r>
            <a:r>
              <a:rPr lang="en-US" altLang="en-US" sz="2000" dirty="0" smtClean="0"/>
              <a:t>Equation of Ellipse </a:t>
            </a:r>
            <a:endParaRPr lang="en-US" altLang="en-US" sz="2000" dirty="0"/>
          </a:p>
        </p:txBody>
      </p:sp>
      <p:graphicFrame>
        <p:nvGraphicFramePr>
          <p:cNvPr id="29716" name="Object 33"/>
          <p:cNvGraphicFramePr>
            <a:graphicFrameLocks noChangeAspect="1"/>
          </p:cNvGraphicFramePr>
          <p:nvPr/>
        </p:nvGraphicFramePr>
        <p:xfrm>
          <a:off x="6243001" y="1143000"/>
          <a:ext cx="2322443" cy="684000"/>
        </p:xfrm>
        <a:graphic>
          <a:graphicData uri="http://schemas.openxmlformats.org/presentationml/2006/ole">
            <p:oleObj spid="_x0000_s4106" name="Equation" r:id="rId11" imgW="1231366" imgH="406224" progId="Equation.3">
              <p:embed/>
            </p:oleObj>
          </a:graphicData>
        </a:graphic>
      </p:graphicFrame>
      <p:sp>
        <p:nvSpPr>
          <p:cNvPr id="24" name="Nadpis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Polarization ellipse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5" name="Object 32"/>
          <p:cNvGraphicFramePr>
            <a:graphicFrameLocks noChangeAspect="1"/>
          </p:cNvGraphicFramePr>
          <p:nvPr/>
        </p:nvGraphicFramePr>
        <p:xfrm>
          <a:off x="5714325" y="3124200"/>
          <a:ext cx="3582075" cy="2438400"/>
        </p:xfrm>
        <a:graphic>
          <a:graphicData uri="http://schemas.openxmlformats.org/presentationml/2006/ole">
            <p:oleObj spid="_x0000_s7177" name="Visio" r:id="rId3" imgW="3339174" imgH="2255249" progId="">
              <p:embed/>
            </p:oleObj>
          </a:graphicData>
        </a:graphic>
      </p:graphicFrame>
      <p:graphicFrame>
        <p:nvGraphicFramePr>
          <p:cNvPr id="29709" name="Object 26"/>
          <p:cNvGraphicFramePr>
            <a:graphicFrameLocks noChangeAspect="1"/>
          </p:cNvGraphicFramePr>
          <p:nvPr/>
        </p:nvGraphicFramePr>
        <p:xfrm>
          <a:off x="533400" y="3962400"/>
          <a:ext cx="4902200" cy="935037"/>
        </p:xfrm>
        <a:graphic>
          <a:graphicData uri="http://schemas.openxmlformats.org/presentationml/2006/ole">
            <p:oleObj spid="_x0000_s7176" name="Rovnica" r:id="rId4" imgW="2857320" imgH="545760" progId="Equation.3">
              <p:embed/>
            </p:oleObj>
          </a:graphicData>
        </a:graphic>
      </p:graphicFrame>
      <p:sp>
        <p:nvSpPr>
          <p:cNvPr id="24" name="Nadpis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Polarization ellipse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33400" y="1676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most general case the tip of electric vector        describes an ellipse.</a:t>
            </a:r>
          </a:p>
          <a:p>
            <a:endParaRPr lang="en-US" sz="2000" i="1" dirty="0" smtClean="0"/>
          </a:p>
          <a:p>
            <a:r>
              <a:rPr lang="en-US" sz="2000" dirty="0" smtClean="0"/>
              <a:t>The ellipse can be represented as a superposition of two perpendicular plane waves </a:t>
            </a:r>
            <a:r>
              <a:rPr lang="en-US" sz="2000" i="1" dirty="0" smtClean="0">
                <a:latin typeface="Times New Roman" pitchFamily="18" charset="0"/>
              </a:rPr>
              <a:t>E</a:t>
            </a:r>
            <a:r>
              <a:rPr lang="en-US" sz="2000" i="1" baseline="-25000" dirty="0" smtClean="0">
                <a:latin typeface="Times New Roman" pitchFamily="18" charset="0"/>
              </a:rPr>
              <a:t>x</a:t>
            </a:r>
            <a:r>
              <a:rPr lang="en-US" sz="2000" dirty="0" smtClean="0"/>
              <a:t> and </a:t>
            </a:r>
            <a:r>
              <a:rPr lang="en-US" sz="2000" i="1" dirty="0" err="1" smtClean="0">
                <a:latin typeface="Times New Roman" pitchFamily="18" charset="0"/>
              </a:rPr>
              <a:t>E</a:t>
            </a:r>
            <a:r>
              <a:rPr lang="en-US" sz="2000" i="1" baseline="-25000" dirty="0" err="1" smtClean="0">
                <a:latin typeface="Times New Roman" pitchFamily="18" charset="0"/>
              </a:rPr>
              <a:t>y</a:t>
            </a:r>
            <a:r>
              <a:rPr lang="en-US" sz="2000" i="1" baseline="-25000" dirty="0" smtClean="0">
                <a:latin typeface="Times New Roman" pitchFamily="18" charset="0"/>
              </a:rPr>
              <a:t> </a:t>
            </a:r>
            <a:r>
              <a:rPr lang="en-US" sz="2000" dirty="0" smtClean="0"/>
              <a:t>with a non-zero phase difference </a:t>
            </a:r>
            <a:r>
              <a:rPr lang="en-US" sz="2000" i="1" dirty="0" smtClean="0">
                <a:sym typeface="Symbol"/>
              </a:rPr>
              <a:t></a:t>
            </a:r>
            <a:r>
              <a:rPr lang="en-US" sz="2000" dirty="0" smtClean="0"/>
              <a:t>.  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334000" y="1584000"/>
          <a:ext cx="304800" cy="431800"/>
        </p:xfrm>
        <a:graphic>
          <a:graphicData uri="http://schemas.openxmlformats.org/presentationml/2006/ole">
            <p:oleObj spid="_x0000_s7178" name="Rovnica" r:id="rId5" imgW="1522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V</a:t>
            </a:r>
            <a:r>
              <a:rPr kumimoji="0" lang="en-US" sz="40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isualization</a:t>
            </a:r>
            <a:r>
              <a:rPr kumimoji="0" lang="en-US" sz="4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of the polarization ellipse</a:t>
            </a:r>
          </a:p>
        </p:txBody>
      </p:sp>
      <p:sp>
        <p:nvSpPr>
          <p:cNvPr id="3" name="Zástupný symbol obsahu 4"/>
          <p:cNvSpPr txBox="1">
            <a:spLocks/>
          </p:cNvSpPr>
          <p:nvPr/>
        </p:nvSpPr>
        <p:spPr>
          <a:xfrm>
            <a:off x="457200" y="1905000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http://emanim.szialab.org/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lačidlo akcie: Dopredu alebo Ďalej 4">
            <a:hlinkClick r:id="rId3" action="ppaction://program" highlightClick="1"/>
          </p:cNvPr>
          <p:cNvSpPr/>
          <p:nvPr/>
        </p:nvSpPr>
        <p:spPr>
          <a:xfrm>
            <a:off x="3810000" y="3505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1032</Words>
  <Application>Microsoft Office PowerPoint</Application>
  <PresentationFormat>Prezentácia na obrazovke (4:3)</PresentationFormat>
  <Paragraphs>140</Paragraphs>
  <Slides>36</Slides>
  <Notes>0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snímok</vt:lpstr>
      </vt:variant>
      <vt:variant>
        <vt:i4>36</vt:i4>
      </vt:variant>
    </vt:vector>
  </HeadingPairs>
  <TitlesOfParts>
    <vt:vector size="40" baseType="lpstr">
      <vt:lpstr>Motív Office</vt:lpstr>
      <vt:lpstr>Visio</vt:lpstr>
      <vt:lpstr>Rovnica</vt:lpstr>
      <vt:lpstr>Equation</vt:lpstr>
      <vt:lpstr>Polarization in spectral lines</vt:lpstr>
      <vt:lpstr>Reference book monograph  on theory of polarization  in spectral lines </vt:lpstr>
      <vt:lpstr>Natural or unpolarized light</vt:lpstr>
      <vt:lpstr>What we mean by “polarization”</vt:lpstr>
      <vt:lpstr>Methods of achieving polarization </vt:lpstr>
      <vt:lpstr>Polarization ellipse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Sources and credits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in spectral lines</dc:title>
  <dc:creator>koza</dc:creator>
  <cp:lastModifiedBy>koza</cp:lastModifiedBy>
  <cp:revision>19</cp:revision>
  <dcterms:created xsi:type="dcterms:W3CDTF">2017-05-30T01:26:04Z</dcterms:created>
  <dcterms:modified xsi:type="dcterms:W3CDTF">2017-06-01T08:05:00Z</dcterms:modified>
</cp:coreProperties>
</file>